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71" r:id="rId1"/>
  </p:sldMasterIdLst>
  <p:notesMasterIdLst>
    <p:notesMasterId r:id="rId28"/>
  </p:notesMasterIdLst>
  <p:sldIdLst>
    <p:sldId id="292" r:id="rId2"/>
    <p:sldId id="320" r:id="rId3"/>
    <p:sldId id="305" r:id="rId4"/>
    <p:sldId id="325" r:id="rId5"/>
    <p:sldId id="307" r:id="rId6"/>
    <p:sldId id="308" r:id="rId7"/>
    <p:sldId id="327" r:id="rId8"/>
    <p:sldId id="330" r:id="rId9"/>
    <p:sldId id="321" r:id="rId10"/>
    <p:sldId id="306" r:id="rId11"/>
    <p:sldId id="323" r:id="rId12"/>
    <p:sldId id="309" r:id="rId13"/>
    <p:sldId id="326" r:id="rId14"/>
    <p:sldId id="310" r:id="rId15"/>
    <p:sldId id="311" r:id="rId16"/>
    <p:sldId id="329" r:id="rId17"/>
    <p:sldId id="328" r:id="rId18"/>
    <p:sldId id="316" r:id="rId19"/>
    <p:sldId id="318" r:id="rId20"/>
    <p:sldId id="319" r:id="rId21"/>
    <p:sldId id="312" r:id="rId22"/>
    <p:sldId id="331" r:id="rId23"/>
    <p:sldId id="313" r:id="rId24"/>
    <p:sldId id="332" r:id="rId25"/>
    <p:sldId id="314" r:id="rId26"/>
    <p:sldId id="315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2983"/>
    <p:restoredTop sz="99661" autoAdjust="0"/>
  </p:normalViewPr>
  <p:slideViewPr>
    <p:cSldViewPr snapToGrid="0" snapToObjects="1">
      <p:cViewPr>
        <p:scale>
          <a:sx n="139" d="100"/>
          <a:sy n="139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B9F78-A520-4044-BD80-65EE26E631E0}" type="datetimeFigureOut">
              <a:rPr lang="en-US" smtClean="0"/>
              <a:pPr/>
              <a:t>6-07-2020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82D90-8ED3-384E-B963-09605D2D62E3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38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82D90-8ED3-384E-B963-09605D2D62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7749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0430E73-E0EE-A54D-94E8-1CDEA5B879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4" y="3182938"/>
            <a:ext cx="184731" cy="386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sz="2250">
              <a:solidFill>
                <a:srgbClr val="FF0000"/>
              </a:solidFill>
              <a:latin typeface="Arial" pitchFamily="-111" charset="0"/>
              <a:ea typeface="ＭＳ Ｐゴシック" pitchFamily="-111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5913034-E047-EC40-9A33-5CFAFF1A285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41B3D25-E8F9-904C-808A-A3C7ACD56B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780B25D-82DC-8A40-9935-36FBFD20CC1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1C0F1743-F5FF-4041-B416-F0F6A75F6D14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</p:spPr>
        <p:txBody>
          <a:bodyPr anchor="t"/>
          <a:lstStyle>
            <a:lvl1pPr>
              <a:defRPr sz="3075">
                <a:solidFill>
                  <a:srgbClr val="80808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it-IT" noProof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</p:spPr>
        <p:txBody>
          <a:bodyPr/>
          <a:lstStyle>
            <a:lvl1pPr>
              <a:lnSpc>
                <a:spcPct val="90000"/>
              </a:lnSpc>
              <a:defRPr sz="6000">
                <a:solidFill>
                  <a:srgbClr val="FF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184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280C7B-E46A-6B48-8EF1-05677452D5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DA49985-CDB4-B34C-95E0-01273DEE5BF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CAECDE-E10F-3244-A90D-D0F5AE850D3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81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F592858-4714-8B47-A0F5-0D782C7EED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AA2AC25-2E41-E94F-8811-4EEC822715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6DC7B6E6-748A-524D-BC1B-84F32AA4329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83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A334AD-E106-F045-9D96-C61874B38B0B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7FEBD1-C1A2-064F-A7B4-98B7B6949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585527C-0545-8C4B-9679-746DCB7AD04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C5DD81E-C860-3D47-9DA7-AA6C5D7A36EB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607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44780FE-F67B-F247-8223-0B84DC8D34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2C0BF4-677E-8848-82E1-CE7353E0D4C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8E3286-DDFB-6648-9CA7-4F005BCC2FBC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49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F6715F7-8012-B347-B162-43EA0DF92C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AEF2A0-98D0-924F-93FE-A3D9F5293B9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AC4B962-4C77-5E4C-B874-F0FF5A17B958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33900" y="1524000"/>
            <a:ext cx="39243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970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3D2C55D-6E7C-AA4B-8EFB-4D19621A34E8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8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B61224-C0D3-9A48-AEDD-81884BA7E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6CCA114-EC4A-6B4C-B6EB-5E19898EC04C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33B403F-18CD-C546-893E-5DF8A97284A7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06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68EA693-B279-1B42-A3D3-68187F6375B2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4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C451095-4D7A-B34A-A5F8-BAA85DA74C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9E7975-BD65-834E-94DC-D81577949D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1" y="6626227"/>
            <a:ext cx="353377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600"/>
              <a:t>Floriana Calitti, </a:t>
            </a:r>
            <a:r>
              <a:rPr lang="it-IT" altLang="it-IT" sz="600" i="1"/>
              <a:t>Incontri di autori e testi </a:t>
            </a:r>
            <a:r>
              <a:rPr lang="it-IT" altLang="it-IT" sz="600"/>
              <a:t>© Zanichelli editore 2016</a:t>
            </a:r>
          </a:p>
        </p:txBody>
      </p:sp>
      <p:sp>
        <p:nvSpPr>
          <p:cNvPr id="6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6CB4602-9D85-4145-A495-DEF455852E3D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0742786-E611-E048-BEA1-4B58FC0CA7D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" name="Segnaposto piè di pagina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4FF964-34EC-414A-A903-BA53606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200" y="6553200"/>
            <a:ext cx="28956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it-IT" altLang="it-IT"/>
              <a:t>Autore, Autore, Autore</a:t>
            </a:r>
            <a:r>
              <a:rPr lang="it-IT" altLang="it-IT" i="1"/>
              <a:t>Titolo </a:t>
            </a:r>
            <a:r>
              <a:rPr lang="it-IT" altLang="it-IT"/>
              <a:t>© Zanichelli editore 2009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8004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9A4EB6F-DB77-9040-8255-E75F78D32DF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E4BEDA4-F3BB-2C43-89A9-9C9FB9B0D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7FD1775-D2F7-F14D-B22C-B6C8E6917CE7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706C7421-9F0B-5A47-A561-29000F24490D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683FFEB-B890-7042-9297-BC66E9381F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73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A118357-4496-9940-B591-13E4A1B5D7F5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027B451-F362-F340-B261-3E6B7C55EF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02372CE-82A6-EC40-9C3D-F54A0FCAC3E3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4051736-998D-634E-97E2-432BDBECD3F2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27C3DA5-F5B0-954A-8C22-B0F5065869D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1287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B80BD43-1965-0B49-99DD-209CEDDB1C66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9EE96A5-BD1B-3F42-8445-33225223FA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75913B0-7CA9-954C-A68E-3BA0D33F7BC0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4" y="6626225"/>
            <a:ext cx="20399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12C8C24-50DC-FA41-AC69-18DBBB914083}" type="slidenum">
              <a:rPr lang="it-IT" altLang="it-IT" sz="600"/>
              <a:pPr algn="ctr"/>
              <a:t>‹n.›</a:t>
            </a:fld>
            <a:endParaRPr lang="it-IT" altLang="it-IT" sz="105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180E05-B0BE-D048-9C3E-2104F3156F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9051" y="6626227"/>
            <a:ext cx="3533775" cy="150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600"/>
            </a:lvl1pPr>
          </a:lstStyle>
          <a:p>
            <a:r>
              <a:rPr lang="it-IT" altLang="it-IT"/>
              <a:t>Floriana Calitti, </a:t>
            </a:r>
            <a:r>
              <a:rPr lang="it-IT" altLang="it-IT" i="1"/>
              <a:t>Incontri di autori e testi </a:t>
            </a:r>
            <a:r>
              <a:rPr lang="it-IT" altLang="it-IT"/>
              <a:t>© Zanichelli editore 2016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445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CBFCA7F-094D-074A-8E3D-5A36F3173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stile</a:t>
            </a:r>
          </a:p>
        </p:txBody>
      </p:sp>
      <p:sp>
        <p:nvSpPr>
          <p:cNvPr id="1027" name="Rectangle 21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862B9E9-10BB-A547-BC58-A8E53CCF8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00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543455E-40A4-D04B-B99D-5F9E40854A94}"/>
              </a:ext>
            </a:extLst>
          </p:cNvPr>
          <p:cNvSpPr/>
          <p:nvPr userDrawn="1"/>
        </p:nvSpPr>
        <p:spPr bwMode="auto">
          <a:xfrm>
            <a:off x="0" y="6621465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dirty="0"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029" name="Picture 9" descr="LOGO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506338C-6D25-174C-AEDF-7BF656F7F4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1601" y="6623052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 userDrawn="1"/>
        </p:nvSpPr>
        <p:spPr>
          <a:xfrm>
            <a:off x="0" y="6625034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900" dirty="0" smtClean="0"/>
              <a:t>(C)  NMPV con la collaborazione di Franco </a:t>
            </a:r>
            <a:r>
              <a:rPr lang="it-IT" sz="900" dirty="0" err="1" smtClean="0"/>
              <a:t>Valoti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915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175" indent="-257175" algn="l" rtl="0" eaLnBrk="1" fontAlgn="base" hangingPunct="1">
        <a:spcBef>
          <a:spcPct val="0"/>
        </a:spcBef>
        <a:spcAft>
          <a:spcPct val="0"/>
        </a:spcAft>
        <a:buClr>
          <a:srgbClr val="FF0000"/>
        </a:buClr>
        <a:defRPr sz="18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19075" indent="428625" algn="l" rtl="0" eaLnBrk="1" fontAlgn="base" hangingPunct="1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790575" indent="142875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1500">
          <a:solidFill>
            <a:schemeClr val="tx1"/>
          </a:solidFill>
          <a:latin typeface="+mn-lt"/>
          <a:ea typeface="+mn-ea"/>
        </a:defRPr>
      </a:lvl3pPr>
      <a:lvl4pPr marL="1076325" indent="139304" algn="l" rtl="0" eaLnBrk="1" fontAlgn="base" hangingPunct="1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13620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5pPr>
      <a:lvl6pPr marL="17049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0478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23907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2733675" indent="14287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3"/>
          <p:cNvSpPr>
            <a:spLocks/>
          </p:cNvSpPr>
          <p:nvPr/>
        </p:nvSpPr>
        <p:spPr bwMode="auto">
          <a:xfrm>
            <a:off x="1802590" y="1731062"/>
            <a:ext cx="5854214" cy="154348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38920" name="Rectangle 6"/>
          <p:cNvSpPr>
            <a:spLocks/>
          </p:cNvSpPr>
          <p:nvPr/>
        </p:nvSpPr>
        <p:spPr bwMode="auto">
          <a:xfrm>
            <a:off x="1803670" y="1321699"/>
            <a:ext cx="5927663" cy="4752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-128"/>
                <a:sym typeface="Arial" charset="0"/>
              </a:defRPr>
            </a:lvl9pPr>
          </a:lstStyle>
          <a:p>
            <a:pPr eaLnBrk="1" hangingPunct="1"/>
            <a:endParaRPr lang="it-IT" altLang="x-none" sz="1633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A1B88DC-8DBA-8C41-8A29-F54E186C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6" y="2057962"/>
            <a:ext cx="7237763" cy="24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 sz="80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292100" indent="571500" algn="l" rtl="0"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Times" pitchFamily="2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054100" indent="1905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Times" pitchFamily="2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435100" indent="185738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8161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733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7305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877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44900" indent="190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4000" kern="0" dirty="0" err="1" smtClean="0"/>
              <a:t>Tessuti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e</a:t>
            </a:r>
            <a:r>
              <a:rPr lang="en-US" sz="4000" kern="0" dirty="0" smtClean="0"/>
              <a:t> </a:t>
            </a:r>
            <a:r>
              <a:rPr lang="en-US" sz="4000" kern="0" dirty="0" err="1" smtClean="0"/>
              <a:t>organi</a:t>
            </a:r>
            <a:r>
              <a:rPr lang="en-US" sz="4000" kern="0" dirty="0" smtClean="0"/>
              <a:t> al </a:t>
            </a:r>
            <a:r>
              <a:rPr lang="en-US" sz="4000" kern="0" dirty="0" err="1" smtClean="0"/>
              <a:t>microscopio</a:t>
            </a:r>
            <a:endParaRPr lang="en-US" sz="4000" kern="0" dirty="0" smtClean="0"/>
          </a:p>
          <a:p>
            <a:pPr algn="ctr"/>
            <a:endParaRPr lang="en-US" sz="4800" kern="0" dirty="0" smtClean="0"/>
          </a:p>
          <a:p>
            <a:pPr algn="ctr"/>
            <a:r>
              <a:rPr lang="en-US" sz="6000" kern="0" dirty="0" smtClean="0"/>
              <a:t>Il </a:t>
            </a:r>
            <a:r>
              <a:rPr lang="en-US" sz="6000" kern="0" dirty="0" err="1" smtClean="0"/>
              <a:t>tessuto</a:t>
            </a:r>
            <a:r>
              <a:rPr lang="en-US" sz="6000" kern="0" dirty="0" smtClean="0"/>
              <a:t> </a:t>
            </a:r>
            <a:r>
              <a:rPr lang="en-US" sz="6000" kern="0" dirty="0" err="1"/>
              <a:t>connettivo</a:t>
            </a:r>
            <a:endParaRPr lang="it-IT" sz="6000" kern="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79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D9BB6C1-9CC9-8A46-81D7-0621E5D2F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1963"/>
            <a:ext cx="8229600" cy="914400"/>
          </a:xfrm>
        </p:spPr>
        <p:txBody>
          <a:bodyPr/>
          <a:lstStyle/>
          <a:p>
            <a:r>
              <a:rPr lang="it-IT" dirty="0"/>
              <a:t>Le cellule mesenchimali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274BBF8-FED7-7B46-8AA8-58E94A0C8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086069"/>
            <a:ext cx="7204623" cy="5522157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DC2B104-F23B-D444-8F7E-75B12515B2C6}"/>
              </a:ext>
            </a:extLst>
          </p:cNvPr>
          <p:cNvSpPr/>
          <p:nvPr/>
        </p:nvSpPr>
        <p:spPr>
          <a:xfrm>
            <a:off x="6864551" y="982824"/>
            <a:ext cx="2069708" cy="258532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dirty="0"/>
              <a:t>Le cellule mesenchimali hanno una forma irregolare, stellata con lunghe espansioni che consentono alle cellule di tenersi in contatto fra loro.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5888BB4-A22A-B44D-BCD6-D4B36BFE98DA}"/>
              </a:ext>
            </a:extLst>
          </p:cNvPr>
          <p:cNvSpPr txBox="1"/>
          <p:nvPr/>
        </p:nvSpPr>
        <p:spPr>
          <a:xfrm>
            <a:off x="7661823" y="6315838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14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5DB247-1654-6F44-8D65-A049937D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340"/>
            <a:ext cx="8229600" cy="914400"/>
          </a:xfrm>
        </p:spPr>
        <p:txBody>
          <a:bodyPr/>
          <a:lstStyle/>
          <a:p>
            <a:r>
              <a:rPr lang="it-IT" dirty="0"/>
              <a:t>Il tessuto connettivo mucoso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B942CBF-159A-C54C-96FF-67EFA95DF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199" y="1007242"/>
            <a:ext cx="7682677" cy="4969732"/>
          </a:xfr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82EBED-40EF-D04A-90EA-8AFA29180733}"/>
              </a:ext>
            </a:extLst>
          </p:cNvPr>
          <p:cNvSpPr/>
          <p:nvPr/>
        </p:nvSpPr>
        <p:spPr>
          <a:xfrm>
            <a:off x="6017499" y="4561201"/>
            <a:ext cx="3105853" cy="206210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6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È composto </a:t>
            </a:r>
            <a:r>
              <a:rPr lang="it-IT" sz="16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molta sostanza fondamentale gelatinosa di natura </a:t>
            </a:r>
            <a:r>
              <a:rPr lang="it-IT" sz="1600" dirty="0" err="1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proteoglicanica</a:t>
            </a:r>
            <a:r>
              <a:rPr lang="it-IT" sz="16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da </a:t>
            </a:r>
            <a:r>
              <a:rPr lang="it-IT" sz="16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scarse fibre collagene ed elastiche in cui è sparsa la componente cellulare, costituita da fibrociti allungati o di forma stellata </a:t>
            </a:r>
            <a:r>
              <a:rPr lang="it-IT" sz="1600" dirty="0" smtClean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 </a:t>
            </a:r>
            <a:r>
              <a:rPr lang="it-IT" sz="1600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pochi macrofagi.</a:t>
            </a:r>
            <a:endParaRPr lang="it-IT" sz="1400" dirty="0">
              <a:solidFill>
                <a:srgbClr val="00000A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D031BC9-94B8-D847-8F4A-F40408550249}"/>
              </a:ext>
            </a:extLst>
          </p:cNvPr>
          <p:cNvSpPr/>
          <p:nvPr/>
        </p:nvSpPr>
        <p:spPr>
          <a:xfrm>
            <a:off x="457200" y="5976973"/>
            <a:ext cx="5087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A"/>
                </a:solidFill>
                <a:latin typeface="Arial" panose="020B0604020202020204" pitchFamily="34" charset="0"/>
              </a:rPr>
              <a:t>Questo tipo di tessuto costituisce la </a:t>
            </a:r>
            <a:r>
              <a:rPr lang="it-IT" b="1" dirty="0">
                <a:solidFill>
                  <a:srgbClr val="00000A"/>
                </a:solidFill>
                <a:latin typeface="Arial" panose="020B0604020202020204" pitchFamily="34" charset="0"/>
              </a:rPr>
              <a:t>gelatina di </a:t>
            </a:r>
            <a:r>
              <a:rPr lang="it-IT" b="1" dirty="0" err="1">
                <a:solidFill>
                  <a:srgbClr val="00000A"/>
                </a:solidFill>
                <a:latin typeface="Arial" panose="020B0604020202020204" pitchFamily="34" charset="0"/>
              </a:rPr>
              <a:t>Wharton</a:t>
            </a:r>
            <a:r>
              <a:rPr lang="it-IT" b="1" dirty="0">
                <a:solidFill>
                  <a:srgbClr val="00000A"/>
                </a:solidFill>
                <a:latin typeface="Arial" panose="020B0604020202020204" pitchFamily="34" charset="0"/>
              </a:rPr>
              <a:t> </a:t>
            </a:r>
            <a:r>
              <a:rPr lang="it-IT" dirty="0">
                <a:solidFill>
                  <a:srgbClr val="00000A"/>
                </a:solidFill>
                <a:latin typeface="Arial" panose="020B0604020202020204" pitchFamily="34" charset="0"/>
              </a:rPr>
              <a:t>che si trova nel </a:t>
            </a:r>
            <a:r>
              <a:rPr lang="it-IT" i="1" dirty="0">
                <a:solidFill>
                  <a:srgbClr val="00000A"/>
                </a:solidFill>
                <a:latin typeface="Arial" panose="020B0604020202020204" pitchFamily="34" charset="0"/>
              </a:rPr>
              <a:t>cordone ombelicale</a:t>
            </a:r>
            <a:r>
              <a:rPr lang="it-IT" dirty="0">
                <a:solidFill>
                  <a:srgbClr val="00000A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19B5F4E-DBA9-3245-A4EB-414B2B162348}"/>
              </a:ext>
            </a:extLst>
          </p:cNvPr>
          <p:cNvSpPr txBox="1"/>
          <p:nvPr/>
        </p:nvSpPr>
        <p:spPr>
          <a:xfrm>
            <a:off x="7586177" y="714854"/>
            <a:ext cx="55369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32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951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AB3D7E-C572-2942-94D0-37E8534E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5" y="212811"/>
            <a:ext cx="8229600" cy="914400"/>
          </a:xfrm>
        </p:spPr>
        <p:txBody>
          <a:bodyPr/>
          <a:lstStyle/>
          <a:p>
            <a:r>
              <a:rPr lang="it-IT" dirty="0"/>
              <a:t>Il tessuto connettivo lasso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00DF84F-6EF1-7145-9A64-8E4235521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5715"/>
          <a:stretch/>
        </p:blipFill>
        <p:spPr>
          <a:xfrm>
            <a:off x="457198" y="1117890"/>
            <a:ext cx="7379409" cy="542120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3AF835A-3A1C-5445-8322-4BF90BB490BF}"/>
              </a:ext>
            </a:extLst>
          </p:cNvPr>
          <p:cNvSpPr txBox="1"/>
          <p:nvPr/>
        </p:nvSpPr>
        <p:spPr>
          <a:xfrm>
            <a:off x="7836607" y="6245760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250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9A17691-2C20-284A-9F92-52C41C5B4BA3}"/>
              </a:ext>
            </a:extLst>
          </p:cNvPr>
          <p:cNvSpPr txBox="1"/>
          <p:nvPr/>
        </p:nvSpPr>
        <p:spPr>
          <a:xfrm>
            <a:off x="6155764" y="385820"/>
            <a:ext cx="2794715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b="1" dirty="0"/>
              <a:t>tessuto connettivo lasso </a:t>
            </a:r>
            <a:r>
              <a:rPr lang="it-IT" dirty="0"/>
              <a:t>è un tessuto propriamente detto. </a:t>
            </a:r>
          </a:p>
          <a:p>
            <a:r>
              <a:rPr lang="it-IT" dirty="0"/>
              <a:t>È caratterizzato da fibre arrangiate </a:t>
            </a:r>
            <a:r>
              <a:rPr lang="it-IT" dirty="0" err="1"/>
              <a:t>lassamente</a:t>
            </a:r>
            <a:r>
              <a:rPr lang="it-IT" dirty="0"/>
              <a:t> e da abbondanti cellule di diversi tipi.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48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016D453-6C40-FD4A-A656-6D6AD7A8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 lasso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871368A-684E-6F48-BC7B-6E159A24F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119576"/>
            <a:ext cx="6708289" cy="549740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FD4DB0F-142F-3C45-9133-F5D7BF26EC7E}"/>
              </a:ext>
            </a:extLst>
          </p:cNvPr>
          <p:cNvSpPr txBox="1"/>
          <p:nvPr/>
        </p:nvSpPr>
        <p:spPr>
          <a:xfrm>
            <a:off x="6708289" y="1098125"/>
            <a:ext cx="23879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connettivo lasso è un tessuto connettivo ricco di cellule con </a:t>
            </a:r>
            <a:r>
              <a:rPr lang="it-IT" b="1" dirty="0"/>
              <a:t>fibre collagene </a:t>
            </a:r>
            <a:r>
              <a:rPr lang="it-IT" dirty="0"/>
              <a:t>sottili e relativamente sparse.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3AD681-6B47-D542-9E44-E1863620D972}"/>
              </a:ext>
            </a:extLst>
          </p:cNvPr>
          <p:cNvSpPr txBox="1"/>
          <p:nvPr/>
        </p:nvSpPr>
        <p:spPr>
          <a:xfrm>
            <a:off x="6708289" y="6324595"/>
            <a:ext cx="71532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132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B910D03-3AE0-E946-A919-02948C654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4" y="10744"/>
            <a:ext cx="8229600" cy="914400"/>
          </a:xfrm>
        </p:spPr>
        <p:txBody>
          <a:bodyPr/>
          <a:lstStyle/>
          <a:p>
            <a:r>
              <a:rPr lang="it-IT" dirty="0"/>
              <a:t>Il tessuto connettivo lasso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DCAC48-2ABB-604D-A60E-F83FCBE344C2}"/>
              </a:ext>
            </a:extLst>
          </p:cNvPr>
          <p:cNvSpPr txBox="1"/>
          <p:nvPr/>
        </p:nvSpPr>
        <p:spPr>
          <a:xfrm>
            <a:off x="8053725" y="508862"/>
            <a:ext cx="619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/>
              <a:t>125 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F2A9AF4-C5C0-9548-A42C-0EBF69ED2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7524" y="801250"/>
            <a:ext cx="8229600" cy="5007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5E4E545-3944-A041-8644-4D5403F30067}"/>
              </a:ext>
            </a:extLst>
          </p:cNvPr>
          <p:cNvSpPr txBox="1"/>
          <p:nvPr/>
        </p:nvSpPr>
        <p:spPr>
          <a:xfrm>
            <a:off x="243927" y="5932617"/>
            <a:ext cx="89000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Ha buone capacità estensive ed elastiche. Le fibre consentono al tessuto di muoversi. </a:t>
            </a:r>
          </a:p>
          <a:p>
            <a:r>
              <a:rPr lang="it-IT" sz="1600" dirty="0"/>
              <a:t>La parte fibrosa e la parte fondamentale sono prodotte dai fibroblasti (in foto si vedono i nuclei).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45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4863563-1858-AC4B-9E70-491E6EE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 lasso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A76155C-A4D1-4F4C-AD71-85E353B2A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900"/>
          <a:stretch/>
        </p:blipFill>
        <p:spPr>
          <a:xfrm>
            <a:off x="532945" y="1074060"/>
            <a:ext cx="5507128" cy="550234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745881-4550-574D-849D-DF2390503422}"/>
              </a:ext>
            </a:extLst>
          </p:cNvPr>
          <p:cNvSpPr txBox="1"/>
          <p:nvPr/>
        </p:nvSpPr>
        <p:spPr>
          <a:xfrm>
            <a:off x="6106598" y="1074060"/>
            <a:ext cx="280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lasso forma le tonache </a:t>
            </a:r>
            <a:r>
              <a:rPr lang="it-IT" dirty="0" smtClean="0"/>
              <a:t>proprie.</a:t>
            </a:r>
            <a:endParaRPr lang="it-IT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1F49D69-98D9-594B-A100-52F703A9FFD0}"/>
              </a:ext>
            </a:extLst>
          </p:cNvPr>
          <p:cNvSpPr txBox="1"/>
          <p:nvPr/>
        </p:nvSpPr>
        <p:spPr>
          <a:xfrm>
            <a:off x="6040073" y="6284014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68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 lasso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D373D8A-BC6D-7946-9D41-DF75BAF11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295400"/>
            <a:ext cx="5869988" cy="453687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745881-4550-574D-849D-DF2390503422}"/>
              </a:ext>
            </a:extLst>
          </p:cNvPr>
          <p:cNvSpPr txBox="1"/>
          <p:nvPr/>
        </p:nvSpPr>
        <p:spPr>
          <a:xfrm>
            <a:off x="500259" y="6034668"/>
            <a:ext cx="767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lasso </a:t>
            </a:r>
            <a:r>
              <a:rPr lang="it-IT" dirty="0" smtClean="0"/>
              <a:t>forma </a:t>
            </a:r>
            <a:r>
              <a:rPr lang="it-IT" dirty="0"/>
              <a:t>le tonache sottomucose degli organi </a:t>
            </a:r>
            <a:r>
              <a:rPr lang="it-IT" dirty="0" smtClean="0"/>
              <a:t>cavi.</a:t>
            </a:r>
            <a:endParaRPr lang="it-IT" dirty="0"/>
          </a:p>
        </p:txBody>
      </p:sp>
      <p:sp>
        <p:nvSpPr>
          <p:cNvPr id="8" name="TextBox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DDEF70A-99B2-1E42-AE77-DA2515B98E53}"/>
              </a:ext>
            </a:extLst>
          </p:cNvPr>
          <p:cNvSpPr txBox="1"/>
          <p:nvPr/>
        </p:nvSpPr>
        <p:spPr>
          <a:xfrm>
            <a:off x="6327188" y="5498548"/>
            <a:ext cx="5276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40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4863563-1858-AC4B-9E70-491E6EE9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 lasso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5745881-4550-574D-849D-DF2390503422}"/>
              </a:ext>
            </a:extLst>
          </p:cNvPr>
          <p:cNvSpPr txBox="1"/>
          <p:nvPr/>
        </p:nvSpPr>
        <p:spPr>
          <a:xfrm>
            <a:off x="500258" y="5775384"/>
            <a:ext cx="767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lasso forma</a:t>
            </a:r>
            <a:r>
              <a:rPr lang="it-IT" dirty="0" smtClean="0"/>
              <a:t> anche </a:t>
            </a:r>
            <a:r>
              <a:rPr lang="it-IT" dirty="0"/>
              <a:t>lo stroma connettivale </a:t>
            </a:r>
            <a:r>
              <a:rPr lang="it-IT" dirty="0" smtClean="0"/>
              <a:t>interstiziale.</a:t>
            </a:r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71FD3F7-21E9-9B45-9AEE-8E5514998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401" t="3693" b="12922"/>
          <a:stretch/>
        </p:blipFill>
        <p:spPr>
          <a:xfrm>
            <a:off x="500258" y="1202481"/>
            <a:ext cx="7275237" cy="4415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BA2C1BA-181B-5042-8110-E35B50975CF1}"/>
              </a:ext>
            </a:extLst>
          </p:cNvPr>
          <p:cNvSpPr txBox="1"/>
          <p:nvPr/>
        </p:nvSpPr>
        <p:spPr>
          <a:xfrm>
            <a:off x="7775495" y="5331090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250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686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E820F6B-E2CA-EA49-A54F-D3B894FCE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382"/>
            <a:ext cx="8229600" cy="914400"/>
          </a:xfrm>
        </p:spPr>
        <p:txBody>
          <a:bodyPr/>
          <a:lstStyle/>
          <a:p>
            <a:r>
              <a:rPr lang="it-IT" dirty="0" smtClean="0"/>
              <a:t>Gli </a:t>
            </a:r>
            <a:r>
              <a:rPr lang="it-IT" dirty="0" err="1"/>
              <a:t>adipociti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204909D-7342-D34F-B9F7-B49E653A9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2921" y="1057635"/>
            <a:ext cx="3191079" cy="1901950"/>
          </a:xfrm>
        </p:spPr>
        <p:txBody>
          <a:bodyPr/>
          <a:lstStyle/>
          <a:p>
            <a:r>
              <a:rPr lang="it-IT" kern="1200" dirty="0">
                <a:latin typeface="+mn-lt"/>
                <a:cs typeface="+mn-cs"/>
              </a:rPr>
              <a:t>	Gli </a:t>
            </a:r>
            <a:r>
              <a:rPr lang="it-IT" kern="1200" dirty="0" err="1">
                <a:latin typeface="+mn-lt"/>
                <a:cs typeface="+mn-cs"/>
              </a:rPr>
              <a:t>adipociti</a:t>
            </a:r>
            <a:r>
              <a:rPr lang="it-IT" kern="1200" dirty="0">
                <a:latin typeface="+mn-lt"/>
                <a:cs typeface="+mn-cs"/>
              </a:rPr>
              <a:t> sono cellule del tessuto connettivo specializzate </a:t>
            </a:r>
            <a:r>
              <a:rPr lang="it-IT" kern="1200" dirty="0" smtClean="0">
                <a:latin typeface="+mn-lt"/>
                <a:cs typeface="+mn-cs"/>
              </a:rPr>
              <a:t>nell’accumulo </a:t>
            </a:r>
            <a:r>
              <a:rPr lang="it-IT" kern="1200" dirty="0">
                <a:latin typeface="+mn-lt"/>
                <a:cs typeface="+mn-cs"/>
              </a:rPr>
              <a:t>di grassi</a:t>
            </a:r>
            <a:r>
              <a:rPr lang="it-IT" kern="1200" dirty="0" smtClean="0">
                <a:latin typeface="+mn-lt"/>
                <a:cs typeface="+mn-cs"/>
              </a:rPr>
              <a:t> e </a:t>
            </a:r>
            <a:r>
              <a:rPr lang="it-IT" kern="1200" dirty="0">
                <a:latin typeface="+mn-lt"/>
                <a:cs typeface="+mn-cs"/>
              </a:rPr>
              <a:t>nella produzione di</a:t>
            </a:r>
            <a:r>
              <a:rPr lang="it-IT" kern="1200" dirty="0" smtClean="0">
                <a:latin typeface="+mn-lt"/>
                <a:cs typeface="+mn-cs"/>
              </a:rPr>
              <a:t> vari </a:t>
            </a:r>
            <a:r>
              <a:rPr lang="it-IT" kern="1200" dirty="0">
                <a:latin typeface="+mn-lt"/>
                <a:cs typeface="+mn-cs"/>
              </a:rPr>
              <a:t>ormoni.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5C69717-7401-D149-95BA-0F9E20393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059891"/>
            <a:ext cx="5582873" cy="55519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4E74EA5-C9E5-FC45-8387-E0C7848914D1}"/>
              </a:ext>
            </a:extLst>
          </p:cNvPr>
          <p:cNvSpPr txBox="1"/>
          <p:nvPr/>
        </p:nvSpPr>
        <p:spPr>
          <a:xfrm>
            <a:off x="6040073" y="6308566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0317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3977768-22D0-814C-B2E7-3CA83FE4A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337"/>
            <a:ext cx="8229600" cy="914400"/>
          </a:xfrm>
        </p:spPr>
        <p:txBody>
          <a:bodyPr/>
          <a:lstStyle/>
          <a:p>
            <a:r>
              <a:rPr lang="it-IT" dirty="0"/>
              <a:t>Gli </a:t>
            </a:r>
            <a:r>
              <a:rPr lang="it-IT" dirty="0" err="1"/>
              <a:t>adipociti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0A4E10-D0B2-DC44-BDDC-BD0F743B9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6485" y="1042767"/>
            <a:ext cx="7765074" cy="5549187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134752C-1B47-D143-A86B-18DD21270CFE}"/>
              </a:ext>
            </a:extLst>
          </p:cNvPr>
          <p:cNvSpPr txBox="1"/>
          <p:nvPr/>
        </p:nvSpPr>
        <p:spPr>
          <a:xfrm>
            <a:off x="6797174" y="1037265"/>
            <a:ext cx="207905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Gli </a:t>
            </a:r>
            <a:r>
              <a:rPr lang="it-IT" dirty="0" err="1"/>
              <a:t>adipociti</a:t>
            </a:r>
            <a:r>
              <a:rPr lang="it-IT" dirty="0"/>
              <a:t> hanno al loro interno un’unica goccia lipidica.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9ADB95C-0093-8F4E-97E4-7B3A8F8863C3}"/>
              </a:ext>
            </a:extLst>
          </p:cNvPr>
          <p:cNvSpPr txBox="1"/>
          <p:nvPr/>
        </p:nvSpPr>
        <p:spPr>
          <a:xfrm>
            <a:off x="8296662" y="6299566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731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33329DE-95D9-9547-B1E0-8C09345C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1E62333-0C60-E044-AC68-C04B793069F7}"/>
              </a:ext>
            </a:extLst>
          </p:cNvPr>
          <p:cNvSpPr/>
          <p:nvPr/>
        </p:nvSpPr>
        <p:spPr>
          <a:xfrm>
            <a:off x="457199" y="1430153"/>
            <a:ext cx="8091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tessuto connettivo comprende diversi tipi cellulari nel contesto di una </a:t>
            </a:r>
            <a:r>
              <a:rPr lang="it-IT" b="1" dirty="0"/>
              <a:t>matrice extracellulare </a:t>
            </a:r>
            <a:r>
              <a:rPr lang="it-IT" dirty="0"/>
              <a:t>tessuto-specifica</a:t>
            </a:r>
            <a:r>
              <a:rPr lang="it-IT" dirty="0" smtClean="0"/>
              <a:t>.</a:t>
            </a:r>
          </a:p>
          <a:p>
            <a:r>
              <a:rPr lang="it-IT" dirty="0" smtClean="0"/>
              <a:t>La matrice extracellulare è formata da </a:t>
            </a:r>
            <a:r>
              <a:rPr lang="it-IT" b="1" dirty="0" smtClean="0"/>
              <a:t>sostanza fondamentale fluida </a:t>
            </a:r>
            <a:r>
              <a:rPr lang="it-IT" dirty="0" smtClean="0"/>
              <a:t>e </a:t>
            </a:r>
            <a:r>
              <a:rPr lang="it-IT" b="1" dirty="0" smtClean="0"/>
              <a:t>fibre proteiche</a:t>
            </a:r>
            <a:r>
              <a:rPr lang="it-IT" dirty="0" smtClean="0"/>
              <a:t>.</a:t>
            </a:r>
            <a:endParaRPr lang="it-IT" dirty="0"/>
          </a:p>
          <a:p>
            <a:endParaRPr lang="it-IT" dirty="0"/>
          </a:p>
          <a:p>
            <a:r>
              <a:rPr lang="it-IT" dirty="0"/>
              <a:t>Vari tipi di tessuto connettivo svolgono </a:t>
            </a:r>
            <a:r>
              <a:rPr lang="it-IT" b="1" dirty="0"/>
              <a:t>funzioni differenti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La classificazione del tessuto connettivo si </a:t>
            </a:r>
            <a:r>
              <a:rPr lang="it-IT" dirty="0" smtClean="0"/>
              <a:t>basa sulla </a:t>
            </a:r>
            <a:r>
              <a:rPr lang="it-IT" dirty="0"/>
              <a:t>composizione e sulla organizzazione delle sue componenti cellulari ed extracellulari e sulle loro funzioni.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485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C358F4A-1A8C-4546-9092-79212E3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809"/>
            <a:ext cx="8229600" cy="914400"/>
          </a:xfrm>
        </p:spPr>
        <p:txBody>
          <a:bodyPr/>
          <a:lstStyle/>
          <a:p>
            <a:r>
              <a:rPr lang="it-IT" dirty="0"/>
              <a:t>Gli </a:t>
            </a:r>
            <a:r>
              <a:rPr lang="it-IT" dirty="0" err="1"/>
              <a:t>adipociti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C50AFFB-860D-D543-B578-F66B5B902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040482"/>
            <a:ext cx="5262801" cy="557667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CDBB9A5-6D87-2A42-BCF8-799F12C7C036}"/>
              </a:ext>
            </a:extLst>
          </p:cNvPr>
          <p:cNvSpPr txBox="1"/>
          <p:nvPr/>
        </p:nvSpPr>
        <p:spPr>
          <a:xfrm>
            <a:off x="5734368" y="6324766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250 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FEC1645-9D5B-584E-9B74-ADF453970764}"/>
              </a:ext>
            </a:extLst>
          </p:cNvPr>
          <p:cNvSpPr txBox="1"/>
          <p:nvPr/>
        </p:nvSpPr>
        <p:spPr>
          <a:xfrm>
            <a:off x="5858268" y="1040482"/>
            <a:ext cx="3068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Negli </a:t>
            </a:r>
            <a:r>
              <a:rPr lang="it-IT" dirty="0" err="1"/>
              <a:t>adipociti</a:t>
            </a:r>
            <a:r>
              <a:rPr lang="it-IT" dirty="0"/>
              <a:t> il nucleo e il citoplasma</a:t>
            </a:r>
            <a:r>
              <a:rPr lang="it-IT" dirty="0" smtClean="0"/>
              <a:t> sono </a:t>
            </a:r>
            <a:r>
              <a:rPr lang="it-IT" dirty="0"/>
              <a:t>confinati alla periferia della cellula.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3695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03219B-93A7-434A-B7EB-1EBD44B7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tessuto connettivo fibrillare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D65638F-F043-B34C-8041-0D7D8A997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34954" y="1295400"/>
            <a:ext cx="8878694" cy="384328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42FFCC6B-8BC3-884B-8012-1E22BFE56345}"/>
              </a:ext>
            </a:extLst>
          </p:cNvPr>
          <p:cNvSpPr txBox="1"/>
          <p:nvPr/>
        </p:nvSpPr>
        <p:spPr>
          <a:xfrm>
            <a:off x="457200" y="5487697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Il tessuto connettivo fibrillare denso a fibre parallele si trova nei tendini, </a:t>
            </a:r>
          </a:p>
          <a:p>
            <a:r>
              <a:rPr lang="it-IT" dirty="0"/>
              <a:t>dove le forze di trazione sono unidirezionali e parallele alla direzione delle fibre.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5B977A0-5CD9-E845-88B5-F8B3744C3AA8}"/>
              </a:ext>
            </a:extLst>
          </p:cNvPr>
          <p:cNvSpPr txBox="1"/>
          <p:nvPr/>
        </p:nvSpPr>
        <p:spPr>
          <a:xfrm>
            <a:off x="8393316" y="5138682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5017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FDCC7C2-EACE-914F-9B92-7E97F3B40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9878" y="992209"/>
            <a:ext cx="5630126" cy="5336663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F3858E-1C6F-6945-8DBE-56189139C8D2}"/>
              </a:ext>
            </a:extLst>
          </p:cNvPr>
          <p:cNvSpPr txBox="1"/>
          <p:nvPr/>
        </p:nvSpPr>
        <p:spPr>
          <a:xfrm>
            <a:off x="6160004" y="6036484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250 X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203219B-93A7-434A-B7EB-1EBD44B7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997"/>
            <a:ext cx="8229600" cy="914400"/>
          </a:xfrm>
        </p:spPr>
        <p:txBody>
          <a:bodyPr/>
          <a:lstStyle/>
          <a:p>
            <a:r>
              <a:rPr lang="it-IT" dirty="0"/>
              <a:t>Il tessuto connettivo fibrillare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9622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8043B1F-1DE7-7240-AC48-FCF0D34A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257"/>
            <a:ext cx="8229600" cy="914400"/>
          </a:xfrm>
        </p:spPr>
        <p:txBody>
          <a:bodyPr/>
          <a:lstStyle/>
          <a:p>
            <a:r>
              <a:rPr lang="it-IT" dirty="0"/>
              <a:t>Il tessuto connettivo fibrillare denso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1D22760-B0D5-CB43-A0A5-4EDFE70B5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1061" y="1021317"/>
            <a:ext cx="5231540" cy="560240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8EB9058-CDB2-5B43-A54F-6951C16AA56F}"/>
              </a:ext>
            </a:extLst>
          </p:cNvPr>
          <p:cNvSpPr txBox="1"/>
          <p:nvPr/>
        </p:nvSpPr>
        <p:spPr>
          <a:xfrm>
            <a:off x="6102023" y="1166229"/>
            <a:ext cx="2808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connettivo fibrillare denso </a:t>
            </a:r>
            <a:r>
              <a:rPr lang="it-IT" b="1" dirty="0"/>
              <a:t>a fasci intrecciati </a:t>
            </a:r>
            <a:r>
              <a:rPr lang="it-IT" dirty="0"/>
              <a:t>è presente nel derma. </a:t>
            </a:r>
          </a:p>
          <a:p>
            <a:r>
              <a:rPr lang="it-IT" dirty="0"/>
              <a:t>È adatto a resistere a sollecitazioni meccaniche multidirezionali.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CEF327B-9FF2-8B4E-B483-7A6728A52B8D}"/>
              </a:ext>
            </a:extLst>
          </p:cNvPr>
          <p:cNvSpPr txBox="1"/>
          <p:nvPr/>
        </p:nvSpPr>
        <p:spPr>
          <a:xfrm>
            <a:off x="5802601" y="6331333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125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7757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25C841B-4F95-2C44-B988-60045F03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0124" y="1195934"/>
            <a:ext cx="5386700" cy="4981506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32E2043-5137-F446-9AB1-5B9BFD176981}"/>
              </a:ext>
            </a:extLst>
          </p:cNvPr>
          <p:cNvSpPr txBox="1"/>
          <p:nvPr/>
        </p:nvSpPr>
        <p:spPr>
          <a:xfrm>
            <a:off x="5936824" y="580810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250 X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8043B1F-1DE7-7240-AC48-FCF0D34AE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534"/>
            <a:ext cx="8229600" cy="914400"/>
          </a:xfrm>
        </p:spPr>
        <p:txBody>
          <a:bodyPr/>
          <a:lstStyle/>
          <a:p>
            <a:r>
              <a:rPr lang="it-IT" dirty="0"/>
              <a:t>Il tessuto connettivo fibrillare denso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5443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8277DF3-B67C-1448-8BC7-A6EBC43C1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31"/>
            <a:ext cx="8229600" cy="914400"/>
          </a:xfrm>
        </p:spPr>
        <p:txBody>
          <a:bodyPr/>
          <a:lstStyle/>
          <a:p>
            <a:r>
              <a:rPr lang="it-IT" dirty="0"/>
              <a:t>Il tessuto connettivo fibrillare denso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BFB1A00-BAB3-524E-AF1C-616C1E1DA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0559" y="1053095"/>
            <a:ext cx="7655314" cy="4799102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0D392D-0175-724C-A7E0-9E0556D47E25}"/>
              </a:ext>
            </a:extLst>
          </p:cNvPr>
          <p:cNvSpPr txBox="1"/>
          <p:nvPr/>
        </p:nvSpPr>
        <p:spPr>
          <a:xfrm>
            <a:off x="530234" y="5924497"/>
            <a:ext cx="664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tessuto connettivo fibrillare denso </a:t>
            </a:r>
            <a:r>
              <a:rPr lang="it-IT" b="1" dirty="0"/>
              <a:t>lamellare </a:t>
            </a:r>
            <a:r>
              <a:rPr lang="it-IT" dirty="0"/>
              <a:t>costituisce </a:t>
            </a:r>
          </a:p>
          <a:p>
            <a:r>
              <a:rPr lang="it-IT" dirty="0"/>
              <a:t>la capsula di sostegno del Corpuscolo </a:t>
            </a:r>
            <a:r>
              <a:rPr lang="it-IT" dirty="0" smtClean="0"/>
              <a:t>di </a:t>
            </a:r>
            <a:r>
              <a:rPr lang="it-IT" dirty="0" err="1"/>
              <a:t>Pacini</a:t>
            </a:r>
            <a:r>
              <a:rPr lang="it-IT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3B14CDB-C818-F44C-8E08-EF71E4D3B0AB}"/>
              </a:ext>
            </a:extLst>
          </p:cNvPr>
          <p:cNvSpPr txBox="1"/>
          <p:nvPr/>
        </p:nvSpPr>
        <p:spPr>
          <a:xfrm>
            <a:off x="7575541" y="5829024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0952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C39C0E7-AE8E-1B4D-B9AB-9CECB328F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984"/>
            <a:ext cx="8229600" cy="914400"/>
          </a:xfrm>
        </p:spPr>
        <p:txBody>
          <a:bodyPr/>
          <a:lstStyle/>
          <a:p>
            <a:r>
              <a:rPr lang="it-IT" dirty="0"/>
              <a:t>Il tessuto connettivo elastico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2545E80-0490-944C-8901-B650A0DFA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0560" y="1073739"/>
            <a:ext cx="5416914" cy="5534673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13797F7-D13C-1C4E-AC6B-E4C690B2B735}"/>
              </a:ext>
            </a:extLst>
          </p:cNvPr>
          <p:cNvSpPr txBox="1"/>
          <p:nvPr/>
        </p:nvSpPr>
        <p:spPr>
          <a:xfrm>
            <a:off x="6041900" y="1264276"/>
            <a:ext cx="2983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fibre elastiche sono disposte a formare delle membrane che fasciano le arterie.</a:t>
            </a:r>
          </a:p>
          <a:p>
            <a:r>
              <a:rPr lang="it-IT" dirty="0"/>
              <a:t>Le fibre hanno un percorso obliquo rispetto all’asse dell’arteria e presentano delle spaziature (</a:t>
            </a:r>
            <a:r>
              <a:rPr lang="it-IT" i="1" dirty="0"/>
              <a:t>membrane fenestrate</a:t>
            </a:r>
            <a:r>
              <a:rPr lang="it-IT" dirty="0"/>
              <a:t>). Fra le fibre ci sono cellule muscolari lisce e sostanza amorfa. </a:t>
            </a:r>
            <a:endParaRPr lang="it-IT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F93C491D-95D5-D74E-9849-566F6C6579B2}"/>
              </a:ext>
            </a:extLst>
          </p:cNvPr>
          <p:cNvSpPr txBox="1"/>
          <p:nvPr/>
        </p:nvSpPr>
        <p:spPr>
          <a:xfrm>
            <a:off x="5957474" y="6316024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602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56B31700-FD66-824F-8483-4D297415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31" y="87866"/>
            <a:ext cx="8229600" cy="914400"/>
          </a:xfrm>
        </p:spPr>
        <p:txBody>
          <a:bodyPr/>
          <a:lstStyle/>
          <a:p>
            <a:r>
              <a:rPr lang="it-IT" dirty="0"/>
              <a:t>Il tessuto connettivo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6B98F34-F76D-124E-8B6E-D867E024A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0255" y="868047"/>
            <a:ext cx="7709080" cy="5749909"/>
          </a:xfr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6D73E40-412A-9546-9E3C-CEE9235D5402}"/>
              </a:ext>
            </a:extLst>
          </p:cNvPr>
          <p:cNvSpPr/>
          <p:nvPr/>
        </p:nvSpPr>
        <p:spPr>
          <a:xfrm>
            <a:off x="4497049" y="6316944"/>
            <a:ext cx="64867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00" dirty="0"/>
              <a:t>100 X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4D0CAD4-E0E7-5842-B3FC-BC8A3405AD02}"/>
              </a:ext>
            </a:extLst>
          </p:cNvPr>
          <p:cNvSpPr/>
          <p:nvPr/>
        </p:nvSpPr>
        <p:spPr>
          <a:xfrm>
            <a:off x="680255" y="6309250"/>
            <a:ext cx="7298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/>
              <a:t>100 X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26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79EE4B7E-011E-3143-AD33-8A2543C9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7107"/>
            <a:ext cx="8229600" cy="914400"/>
          </a:xfrm>
        </p:spPr>
        <p:txBody>
          <a:bodyPr/>
          <a:lstStyle/>
          <a:p>
            <a:r>
              <a:rPr lang="it-IT" dirty="0"/>
              <a:t>Le </a:t>
            </a:r>
            <a:r>
              <a:rPr lang="it-IT" dirty="0" smtClean="0"/>
              <a:t>fibre del connettivo: le fibre </a:t>
            </a:r>
            <a:r>
              <a:rPr lang="it-IT" dirty="0"/>
              <a:t>collagene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AEA4BB9-9557-524A-9EBE-974526959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1295" y="1084058"/>
            <a:ext cx="7934808" cy="453151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6D7DCFD7-2570-544B-8418-19B13275DDB0}"/>
              </a:ext>
            </a:extLst>
          </p:cNvPr>
          <p:cNvSpPr txBox="1"/>
          <p:nvPr/>
        </p:nvSpPr>
        <p:spPr>
          <a:xfrm>
            <a:off x="457200" y="5576388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</a:t>
            </a:r>
            <a:r>
              <a:rPr lang="it-IT" b="1" dirty="0"/>
              <a:t>fibre collagene </a:t>
            </a:r>
            <a:r>
              <a:rPr lang="it-IT" dirty="0"/>
              <a:t>rappresentano la componente strutturale più abbondante del tessuto connettivo.</a:t>
            </a:r>
          </a:p>
          <a:p>
            <a:r>
              <a:rPr lang="it-IT" dirty="0"/>
              <a:t>I </a:t>
            </a:r>
            <a:r>
              <a:rPr lang="it-IT" b="1" dirty="0"/>
              <a:t>fibroblasti</a:t>
            </a:r>
            <a:r>
              <a:rPr lang="it-IT" dirty="0"/>
              <a:t> sono le cellule principali </a:t>
            </a:r>
            <a:r>
              <a:rPr lang="it-IT" dirty="0" smtClean="0"/>
              <a:t>del </a:t>
            </a:r>
            <a:r>
              <a:rPr lang="it-IT" dirty="0"/>
              <a:t>tessuto connettivo.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3C9A3AB-2552-EE4C-8B9F-B1972CF6AC8E}"/>
              </a:ext>
            </a:extLst>
          </p:cNvPr>
          <p:cNvSpPr txBox="1"/>
          <p:nvPr/>
        </p:nvSpPr>
        <p:spPr>
          <a:xfrm>
            <a:off x="7835771" y="791670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25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9F195FEE-90DA-064E-8304-03B8A7E0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fibre collagene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0BAB834-6D46-D04E-A2A2-BAA0BED1F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1179754"/>
            <a:ext cx="7926758" cy="5107821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C2BD706-7C59-7F49-88B3-AC1D0FCAE23A}"/>
              </a:ext>
            </a:extLst>
          </p:cNvPr>
          <p:cNvSpPr txBox="1"/>
          <p:nvPr/>
        </p:nvSpPr>
        <p:spPr>
          <a:xfrm>
            <a:off x="7763626" y="887366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125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803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E1E5A85-E797-3C46-9685-C432C6F2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fibre</a:t>
            </a:r>
            <a:r>
              <a:rPr lang="it-IT" dirty="0" smtClean="0"/>
              <a:t> collagene</a:t>
            </a:r>
            <a:endParaRPr lang="it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ABEAFE29-8F79-D045-A284-5C833FA5F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4998" y="1192156"/>
            <a:ext cx="7730455" cy="5267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EFB9DB0-21CC-AB41-BF90-DF98AC65C98E}"/>
              </a:ext>
            </a:extLst>
          </p:cNvPr>
          <p:cNvSpPr txBox="1"/>
          <p:nvPr/>
        </p:nvSpPr>
        <p:spPr>
          <a:xfrm>
            <a:off x="7815121" y="1192156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500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455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412E55-7A46-1F45-BAB7-BCA7EDB9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</a:t>
            </a:r>
            <a:r>
              <a:rPr lang="it-IT" dirty="0" smtClean="0"/>
              <a:t>fibre del connettivo: le fibre </a:t>
            </a:r>
            <a:r>
              <a:rPr lang="it-IT" dirty="0"/>
              <a:t>elastiche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37781119-1AF6-2748-9977-C3C7BFED2F75}"/>
              </a:ext>
            </a:extLst>
          </p:cNvPr>
          <p:cNvSpPr txBox="1"/>
          <p:nvPr/>
        </p:nvSpPr>
        <p:spPr>
          <a:xfrm>
            <a:off x="6636258" y="1295400"/>
            <a:ext cx="22431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fibre elastiche consentono ai tessuti di rispondere allo stiramento </a:t>
            </a:r>
          </a:p>
          <a:p>
            <a:r>
              <a:rPr lang="it-IT" dirty="0"/>
              <a:t>e alla distensione.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DE9CD03A-1E7A-F749-AFBB-B0DE8B9F0F00}"/>
              </a:ext>
            </a:extLst>
          </p:cNvPr>
          <p:cNvSpPr txBox="1"/>
          <p:nvPr/>
        </p:nvSpPr>
        <p:spPr>
          <a:xfrm>
            <a:off x="6636258" y="6004971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100 X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C33384D5-BAD2-EB47-842B-7B9E44ED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713" t="15902" r="12359" b="16208"/>
          <a:stretch/>
        </p:blipFill>
        <p:spPr>
          <a:xfrm>
            <a:off x="500257" y="1295400"/>
            <a:ext cx="6136001" cy="500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021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05412E55-7A46-1F45-BAB7-BCA7EDB98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286"/>
            <a:ext cx="8229600" cy="914400"/>
          </a:xfrm>
        </p:spPr>
        <p:txBody>
          <a:bodyPr/>
          <a:lstStyle/>
          <a:p>
            <a:r>
              <a:rPr lang="it-IT" dirty="0"/>
              <a:t>Le fibre elastiche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100D59BE-CFDB-4E44-819C-6D922F50C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12123"/>
          <a:stretch/>
        </p:blipFill>
        <p:spPr>
          <a:xfrm>
            <a:off x="1321588" y="890795"/>
            <a:ext cx="6401520" cy="5736585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80A1B738-DCC1-6B48-BA94-A06BF02D3F54}"/>
              </a:ext>
            </a:extLst>
          </p:cNvPr>
          <p:cNvSpPr txBox="1"/>
          <p:nvPr/>
        </p:nvSpPr>
        <p:spPr>
          <a:xfrm>
            <a:off x="7102776" y="598407"/>
            <a:ext cx="620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/>
              <a:t>250 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190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B78A7F7D-EF3A-E449-837C-97E06C00E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7106"/>
            <a:ext cx="8229600" cy="914400"/>
          </a:xfrm>
        </p:spPr>
        <p:txBody>
          <a:bodyPr/>
          <a:lstStyle/>
          <a:p>
            <a:r>
              <a:rPr lang="it-IT" dirty="0"/>
              <a:t>Il mesenchima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2C4386C1-11EC-D84E-9765-F23C56E3B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9963" y="1074882"/>
            <a:ext cx="7628867" cy="5536325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id="{E45FDAF8-8B91-2E4D-AEBA-278D24EB97C7}"/>
              </a:ext>
            </a:extLst>
          </p:cNvPr>
          <p:cNvSpPr/>
          <p:nvPr/>
        </p:nvSpPr>
        <p:spPr>
          <a:xfrm>
            <a:off x="6915207" y="1074882"/>
            <a:ext cx="2069708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/>
              <a:t>Il </a:t>
            </a:r>
            <a:r>
              <a:rPr lang="it-IT" b="1" dirty="0"/>
              <a:t>mesenchima</a:t>
            </a:r>
            <a:r>
              <a:rPr lang="it-IT" dirty="0"/>
              <a:t> è da considerare un tessuto connettivo embrionale da cui si originano tutti gli altri tessuti connettivi.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58598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xmlns:a="http://schemas.openxmlformats.org/drawingml/2006/main" name="PPT Calitti" id="{65D79B5A-532A-4449-97AA-6FECDF72F1F7}" vid="{6147D113-FEA7-954C-9458-1B000007A5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11084</TotalTime>
  <Words>607</Words>
  <Application>Microsoft Macintosh PowerPoint</Application>
  <PresentationFormat>Presentazione su schermo (4:3)</PresentationFormat>
  <Paragraphs>86</Paragraphs>
  <Slides>26</Slides>
  <Notes>1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Presentazione vuota</vt:lpstr>
      <vt:lpstr>Diapositiva 1</vt:lpstr>
      <vt:lpstr>Il tessuto connettivo</vt:lpstr>
      <vt:lpstr>Il tessuto connettivo</vt:lpstr>
      <vt:lpstr>Le fibre del connettivo: le fibre collagene</vt:lpstr>
      <vt:lpstr>Le fibre collagene</vt:lpstr>
      <vt:lpstr>Le fibre collagene</vt:lpstr>
      <vt:lpstr>Le fibre del connettivo: le fibre elastiche</vt:lpstr>
      <vt:lpstr>Le fibre elastiche</vt:lpstr>
      <vt:lpstr>Il mesenchima</vt:lpstr>
      <vt:lpstr>Le cellule mesenchimali</vt:lpstr>
      <vt:lpstr>Il tessuto connettivo mucoso</vt:lpstr>
      <vt:lpstr>Il tessuto connettivo lasso</vt:lpstr>
      <vt:lpstr>Il tessuto connettivo lasso</vt:lpstr>
      <vt:lpstr>Il tessuto connettivo lasso</vt:lpstr>
      <vt:lpstr>Il tessuto connettivo lasso</vt:lpstr>
      <vt:lpstr>Il tessuto connettivo lasso</vt:lpstr>
      <vt:lpstr>Il tessuto connettivo lasso</vt:lpstr>
      <vt:lpstr>Gli adipociti</vt:lpstr>
      <vt:lpstr>Gli adipociti</vt:lpstr>
      <vt:lpstr>Gli adipociti</vt:lpstr>
      <vt:lpstr>Il tessuto connettivo fibrillare</vt:lpstr>
      <vt:lpstr>Il tessuto connettivo fibrillare</vt:lpstr>
      <vt:lpstr>Il tessuto connettivo fibrillare denso</vt:lpstr>
      <vt:lpstr>Il tessuto connettivo fibrillare denso</vt:lpstr>
      <vt:lpstr>Il tessuto connettivo fibrillare denso</vt:lpstr>
      <vt:lpstr>Il tessuto connettivo elastico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Atlanta di microscopia comparata dei vertebrati</dc:title>
  <dc:creator>Selvaggia Santin</dc:creator>
  <cp:lastModifiedBy>Sara Urbani</cp:lastModifiedBy>
  <cp:revision>148</cp:revision>
  <dcterms:created xsi:type="dcterms:W3CDTF">2020-07-06T13:06:02Z</dcterms:created>
  <dcterms:modified xsi:type="dcterms:W3CDTF">2020-07-06T13:06:39Z</dcterms:modified>
</cp:coreProperties>
</file>