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71" r:id="rId1"/>
  </p:sldMasterIdLst>
  <p:notesMasterIdLst>
    <p:notesMasterId r:id="rId43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302" r:id="rId9"/>
    <p:sldId id="296" r:id="rId10"/>
    <p:sldId id="297" r:id="rId11"/>
    <p:sldId id="298" r:id="rId12"/>
    <p:sldId id="301" r:id="rId13"/>
    <p:sldId id="303" r:id="rId14"/>
    <p:sldId id="316" r:id="rId15"/>
    <p:sldId id="299" r:id="rId16"/>
    <p:sldId id="300" r:id="rId17"/>
    <p:sldId id="304" r:id="rId18"/>
    <p:sldId id="307" r:id="rId19"/>
    <p:sldId id="306" r:id="rId20"/>
    <p:sldId id="308" r:id="rId21"/>
    <p:sldId id="309" r:id="rId22"/>
    <p:sldId id="311" r:id="rId23"/>
    <p:sldId id="313" r:id="rId24"/>
    <p:sldId id="310" r:id="rId25"/>
    <p:sldId id="312" r:id="rId26"/>
    <p:sldId id="315" r:id="rId27"/>
    <p:sldId id="317" r:id="rId28"/>
    <p:sldId id="318" r:id="rId29"/>
    <p:sldId id="319" r:id="rId30"/>
    <p:sldId id="320" r:id="rId31"/>
    <p:sldId id="321" r:id="rId32"/>
    <p:sldId id="325" r:id="rId33"/>
    <p:sldId id="330" r:id="rId34"/>
    <p:sldId id="326" r:id="rId35"/>
    <p:sldId id="327" r:id="rId36"/>
    <p:sldId id="329" r:id="rId37"/>
    <p:sldId id="305" r:id="rId38"/>
    <p:sldId id="322" r:id="rId39"/>
    <p:sldId id="323" r:id="rId40"/>
    <p:sldId id="324" r:id="rId41"/>
    <p:sldId id="331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1737" autoAdjust="0"/>
    <p:restoredTop sz="97866" autoAdjust="0"/>
  </p:normalViewPr>
  <p:slideViewPr>
    <p:cSldViewPr snapToGrid="0" snapToObjects="1">
      <p:cViewPr>
        <p:scale>
          <a:sx n="139" d="100"/>
          <a:sy n="139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B9F78-A520-4044-BD80-65EE26E631E0}" type="datetimeFigureOut">
              <a:rPr lang="en-US" smtClean="0"/>
              <a:pPr/>
              <a:t>6-07-2020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82D90-8ED3-384E-B963-09605D2D62E3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38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886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0430E73-E0EE-A54D-94E8-1CDEA5B879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4" y="3182938"/>
            <a:ext cx="184731" cy="3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sz="2250">
              <a:solidFill>
                <a:srgbClr val="FF0000"/>
              </a:solidFill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913034-E047-EC40-9A33-5CFAFF1A285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1B3D25-E8F9-904C-808A-A3C7ACD56B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780B25D-82DC-8A40-9935-36FBFD20CC1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1C0F1743-F5FF-4041-B416-F0F6A75F6D14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</p:spPr>
        <p:txBody>
          <a:bodyPr anchor="t"/>
          <a:lstStyle>
            <a:lvl1pPr>
              <a:defRPr sz="3075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it-IT" noProof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84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F280C7B-E46A-6B48-8EF1-05677452D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A49985-CDB4-B34C-95E0-01273DEE5BF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CAECDE-E10F-3244-A90D-D0F5AE850D3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14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F592858-4714-8B47-A0F5-0D782C7EED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AA2AC25-2E41-E94F-8811-4EEC822715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6DC7B6E6-748A-524D-BC1B-84F32AA4329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3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A334AD-E106-F045-9D96-C61874B38B0B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7FEBD1-C1A2-064F-A7B4-98B7B69495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585527C-0545-8C4B-9679-746DCB7AD04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C5DD81E-C860-3D47-9DA7-AA6C5D7A36EB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07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4780FE-F67B-F247-8223-0B84DC8D3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2C0BF4-677E-8848-82E1-CE7353E0D4C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8E3286-DDFB-6648-9CA7-4F005BCC2FBC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49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F6715F7-8012-B347-B162-43EA0DF92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AEF2A0-98D0-924F-93FE-A3D9F5293B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AC4B962-4C77-5E4C-B874-F0FF5A17B958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339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7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D2C55D-6E7C-AA4B-8EFB-4D19621A34E8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8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AB61224-C0D3-9A48-AEDD-81884BA7E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6CCA114-EC4A-6B4C-B6EB-5E19898EC04C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33B403F-18CD-C546-893E-5DF8A97284A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06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8EA693-B279-1B42-A3D3-68187F6375B2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C451095-4D7A-B34A-A5F8-BAA85DA74C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F9E7975-BD65-834E-94DC-D81577949D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1" y="6626227"/>
            <a:ext cx="35337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600"/>
              <a:t>Floriana Calitti, </a:t>
            </a:r>
            <a:r>
              <a:rPr lang="it-IT" altLang="it-IT" sz="600" i="1"/>
              <a:t>Incontri di autori e testi </a:t>
            </a:r>
            <a:r>
              <a:rPr lang="it-IT" altLang="it-IT" sz="600"/>
              <a:t>© Zanichelli editore 2016</a:t>
            </a:r>
          </a:p>
        </p:txBody>
      </p:sp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CB4602-9D85-4145-A495-DEF455852E3D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742786-E611-E048-BEA1-4B58FC0CA7D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04FF964-34EC-414A-A903-BA5360615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553200"/>
            <a:ext cx="2895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 altLang="it-IT"/>
              <a:t>Autore, Autore, Autore</a:t>
            </a:r>
            <a:r>
              <a:rPr lang="it-IT" altLang="it-IT" i="1"/>
              <a:t>Titolo </a:t>
            </a:r>
            <a:r>
              <a:rPr lang="it-IT" altLang="it-IT"/>
              <a:t>© Zanichelli editore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0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9A4EB6F-DB77-9040-8255-E75F78D32DF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4BEDA4-F3BB-2C43-89A9-9C9FB9B0D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7FD1775-D2F7-F14D-B22C-B6C8E6917CE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06C7421-9F0B-5A47-A561-29000F24490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683FFEB-B890-7042-9297-BC66E9381F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37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A118357-4496-9940-B591-13E4A1B5D7F5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27B451-F362-F340-B261-3E6B7C55E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02372CE-82A6-EC40-9C3D-F54A0FCAC3E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4051736-998D-634E-97E2-432BDBECD3F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7C3DA5-F5B0-954A-8C22-B0F5065869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2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80BD43-1965-0B49-99DD-209CEDDB1C6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9EE96A5-BD1B-3F42-8445-33225223FA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5913B0-7CA9-954C-A68E-3BA0D33F7BC0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E12C8C24-50DC-FA41-AC69-18DBBB914083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3180E05-B0BE-D048-9C3E-2104F3156F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45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CBFCA7F-094D-074A-8E3D-5A36F3173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2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862B9E9-10BB-A547-BC58-A8E53CCF8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543455E-40A4-D04B-B99D-5F9E40854A9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9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506338C-6D25-174C-AEDF-7BF656F7F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915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0"/>
        </a:spcAft>
        <a:buClr>
          <a:srgbClr val="FF0000"/>
        </a:buClr>
        <a:defRPr sz="18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19075" indent="4286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90575" indent="142875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1500">
          <a:solidFill>
            <a:schemeClr val="tx1"/>
          </a:solidFill>
          <a:latin typeface="+mn-lt"/>
          <a:ea typeface="+mn-ea"/>
        </a:defRPr>
      </a:lvl3pPr>
      <a:lvl4pPr marL="1076325" indent="13930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13620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5pPr>
      <a:lvl6pPr marL="17049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0478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23907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27336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/>
          </p:cNvSpPr>
          <p:nvPr/>
        </p:nvSpPr>
        <p:spPr bwMode="auto">
          <a:xfrm>
            <a:off x="1802590" y="1731062"/>
            <a:ext cx="5854214" cy="154348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38920" name="Rectangle 6"/>
          <p:cNvSpPr>
            <a:spLocks/>
          </p:cNvSpPr>
          <p:nvPr/>
        </p:nvSpPr>
        <p:spPr bwMode="auto">
          <a:xfrm>
            <a:off x="1803670" y="1321699"/>
            <a:ext cx="5927663" cy="4752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1B88DC-8DBA-8C41-8A29-F54E186C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" y="1796949"/>
            <a:ext cx="758952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 sz="80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292100" indent="57150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" pitchFamily="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100" indent="1905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pitchFamily="2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435100" indent="1857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161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733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305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877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449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4000" kern="0" dirty="0" err="1" smtClean="0"/>
              <a:t>Tessuti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e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organi</a:t>
            </a:r>
            <a:r>
              <a:rPr lang="en-US" sz="4000" kern="0" dirty="0" smtClean="0"/>
              <a:t> al </a:t>
            </a:r>
            <a:r>
              <a:rPr lang="en-US" sz="4000" kern="0" dirty="0" err="1" smtClean="0"/>
              <a:t>microscopio</a:t>
            </a:r>
            <a:endParaRPr lang="en-US" sz="4000" kern="0" dirty="0" smtClean="0"/>
          </a:p>
          <a:p>
            <a:pPr algn="ctr"/>
            <a:endParaRPr lang="en-US" sz="4800" kern="0" dirty="0" smtClean="0"/>
          </a:p>
          <a:p>
            <a:pPr algn="ctr"/>
            <a:r>
              <a:rPr lang="en-US" sz="6000" kern="0" dirty="0" smtClean="0"/>
              <a:t>Il </a:t>
            </a:r>
            <a:r>
              <a:rPr lang="en-US" sz="6000" kern="0" dirty="0" err="1" smtClean="0"/>
              <a:t>sistema</a:t>
            </a:r>
            <a:r>
              <a:rPr lang="en-US" sz="6000" kern="0" dirty="0"/>
              <a:t> </a:t>
            </a:r>
            <a:r>
              <a:rPr lang="en-US" sz="6000" kern="0" dirty="0" err="1" smtClean="0"/>
              <a:t>nervoso</a:t>
            </a:r>
            <a:endParaRPr lang="it-IT" sz="6000" kern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0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08A766F-1AA5-7847-BFAA-5C21D72A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1112"/>
            <a:ext cx="8229600" cy="914400"/>
          </a:xfrm>
        </p:spPr>
        <p:txBody>
          <a:bodyPr/>
          <a:lstStyle/>
          <a:p>
            <a:r>
              <a:rPr lang="it-IT" dirty="0"/>
              <a:t>Le cellule </a:t>
            </a:r>
            <a:r>
              <a:rPr lang="it-IT" dirty="0" smtClean="0"/>
              <a:t>di </a:t>
            </a:r>
            <a:r>
              <a:rPr lang="it-IT" dirty="0" err="1"/>
              <a:t>Purkinje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E98A7EC-DAB0-0742-848D-D50F3E352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4688" y="1041695"/>
            <a:ext cx="7635802" cy="5579428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C57A4B0-7DFE-4D45-BE33-36CAA56A594A}"/>
              </a:ext>
            </a:extLst>
          </p:cNvPr>
          <p:cNvSpPr txBox="1"/>
          <p:nvPr/>
        </p:nvSpPr>
        <p:spPr>
          <a:xfrm>
            <a:off x="7756526" y="733918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9244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642164A-6CA3-E54D-8549-C7932689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818"/>
            <a:ext cx="8229600" cy="914400"/>
          </a:xfrm>
        </p:spPr>
        <p:txBody>
          <a:bodyPr/>
          <a:lstStyle/>
          <a:p>
            <a:r>
              <a:rPr lang="it-IT" dirty="0"/>
              <a:t>Il midollo spinale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33CBE3C-D6B9-0148-80B8-3792F2C6D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50" r="2078"/>
          <a:stretch/>
        </p:blipFill>
        <p:spPr>
          <a:xfrm>
            <a:off x="0" y="1016874"/>
            <a:ext cx="7117837" cy="5607007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84A583D-F254-EC45-89C2-F0F1955CEE87}"/>
              </a:ext>
            </a:extLst>
          </p:cNvPr>
          <p:cNvSpPr txBox="1"/>
          <p:nvPr/>
        </p:nvSpPr>
        <p:spPr>
          <a:xfrm>
            <a:off x="7117226" y="6316104"/>
            <a:ext cx="50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10X</a:t>
            </a:r>
            <a:endParaRPr lang="it-IT" sz="1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D2C74A8-0EFA-714C-BDAA-56F0AE235A77}"/>
              </a:ext>
            </a:extLst>
          </p:cNvPr>
          <p:cNvSpPr txBox="1"/>
          <p:nvPr/>
        </p:nvSpPr>
        <p:spPr>
          <a:xfrm>
            <a:off x="7211505" y="1299540"/>
            <a:ext cx="19324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midollo spinale è composto da una </a:t>
            </a:r>
            <a:r>
              <a:rPr lang="it-IT" b="1" dirty="0"/>
              <a:t>sostanza bianca</a:t>
            </a:r>
            <a:r>
              <a:rPr lang="it-IT" dirty="0"/>
              <a:t>, che contiene fibre ascendenti e discendenti, e una </a:t>
            </a:r>
            <a:r>
              <a:rPr lang="it-IT" b="1" dirty="0"/>
              <a:t>sostanza grigia </a:t>
            </a:r>
            <a:r>
              <a:rPr lang="it-IT" dirty="0"/>
              <a:t>che contiene i corpi cellulari dei neuroni e le fibre nervose.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28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A5446CB-A813-5840-9AEB-54FA45A6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57"/>
            <a:ext cx="8229600" cy="914400"/>
          </a:xfrm>
        </p:spPr>
        <p:txBody>
          <a:bodyPr/>
          <a:lstStyle/>
          <a:p>
            <a:r>
              <a:rPr lang="it-IT" dirty="0"/>
              <a:t>Il midollo spinale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2B5BBA3-8A4F-214A-88D8-C14C5CC96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67038" y="1205693"/>
            <a:ext cx="7233574" cy="539991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ACDF80D-E2F6-8F44-9AAC-5525280619CA}"/>
              </a:ext>
            </a:extLst>
          </p:cNvPr>
          <p:cNvSpPr txBox="1"/>
          <p:nvPr/>
        </p:nvSpPr>
        <p:spPr>
          <a:xfrm>
            <a:off x="3594952" y="856780"/>
            <a:ext cx="460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Sezioni del midollo spinale eseguite a diversi </a:t>
            </a:r>
            <a:r>
              <a:rPr lang="it-IT" sz="1400" dirty="0" smtClean="0"/>
              <a:t>livelli, </a:t>
            </a:r>
            <a:r>
              <a:rPr lang="it-IT" sz="1400" dirty="0"/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597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FAD563F-8936-AF44-9E67-F14BA545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562"/>
            <a:ext cx="8229600" cy="914400"/>
          </a:xfrm>
        </p:spPr>
        <p:txBody>
          <a:bodyPr/>
          <a:lstStyle/>
          <a:p>
            <a:r>
              <a:rPr lang="it-IT" dirty="0"/>
              <a:t>Il midollo spinale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8976AFD-DEC8-FA4C-9310-6DBA7B0B5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4102" y="971962"/>
            <a:ext cx="7667249" cy="5650347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5879D19-9313-A245-A074-3CB4528DAA88}"/>
              </a:ext>
            </a:extLst>
          </p:cNvPr>
          <p:cNvSpPr txBox="1"/>
          <p:nvPr/>
        </p:nvSpPr>
        <p:spPr>
          <a:xfrm>
            <a:off x="3705716" y="664185"/>
            <a:ext cx="464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Confronto fra due colorazioni diverse del midollo spinale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72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D8B377F-085A-4D4B-AB83-527A08C2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519"/>
            <a:ext cx="8229600" cy="914400"/>
          </a:xfrm>
        </p:spPr>
        <p:txBody>
          <a:bodyPr/>
          <a:lstStyle/>
          <a:p>
            <a:r>
              <a:rPr lang="it-IT" dirty="0"/>
              <a:t>Il midollo spinale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F870C42-1826-BA4F-80CA-6343FCF99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2398" y="1136919"/>
            <a:ext cx="8491459" cy="547782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8ED1D75-4328-714F-9729-AEF4ED242112}"/>
              </a:ext>
            </a:extLst>
          </p:cNvPr>
          <p:cNvSpPr txBox="1"/>
          <p:nvPr/>
        </p:nvSpPr>
        <p:spPr>
          <a:xfrm>
            <a:off x="5545170" y="850963"/>
            <a:ext cx="3278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Midollo </a:t>
            </a:r>
            <a:r>
              <a:rPr lang="it-IT" sz="1400" dirty="0"/>
              <a:t>spinale con ganglio </a:t>
            </a:r>
            <a:r>
              <a:rPr lang="it-IT" sz="1400" dirty="0" smtClean="0"/>
              <a:t>spinale, </a:t>
            </a:r>
            <a:r>
              <a:rPr lang="it-IT" sz="1400" dirty="0"/>
              <a:t>5X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37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F1CCC94-BD5B-3D46-9DBA-819AE01A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181"/>
            <a:ext cx="8229600" cy="914400"/>
          </a:xfrm>
        </p:spPr>
        <p:txBody>
          <a:bodyPr/>
          <a:lstStyle/>
          <a:p>
            <a:r>
              <a:rPr lang="it-IT" dirty="0"/>
              <a:t>I neuroni motori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BD35E05-F73C-C248-A003-7BC89924B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686" y="942683"/>
            <a:ext cx="6891679" cy="5681198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81AE3C5-70B5-B94F-865F-B9D3390D39B9}"/>
              </a:ext>
            </a:extLst>
          </p:cNvPr>
          <p:cNvSpPr txBox="1"/>
          <p:nvPr/>
        </p:nvSpPr>
        <p:spPr>
          <a:xfrm>
            <a:off x="6890993" y="6309365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788F0EF-6687-224F-BB28-C0EBA1C76BFF}"/>
              </a:ext>
            </a:extLst>
          </p:cNvPr>
          <p:cNvSpPr txBox="1"/>
          <p:nvPr/>
        </p:nvSpPr>
        <p:spPr>
          <a:xfrm>
            <a:off x="6890993" y="958328"/>
            <a:ext cx="2253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neuroni motori </a:t>
            </a:r>
            <a:r>
              <a:rPr lang="it-IT" dirty="0"/>
              <a:t>sono localizzati nelle corna ventrali anteriori</a:t>
            </a:r>
            <a:r>
              <a:rPr lang="it-IT" dirty="0" smtClean="0"/>
              <a:t> della </a:t>
            </a:r>
            <a:r>
              <a:rPr lang="it-IT" dirty="0"/>
              <a:t>sostanza </a:t>
            </a:r>
            <a:r>
              <a:rPr lang="it-IT" dirty="0" smtClean="0"/>
              <a:t>grigia.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187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C532E72-E993-774F-A4F2-4A9E85C2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874"/>
            <a:ext cx="8229600" cy="914400"/>
          </a:xfrm>
        </p:spPr>
        <p:txBody>
          <a:bodyPr/>
          <a:lstStyle/>
          <a:p>
            <a:r>
              <a:rPr lang="it-IT" dirty="0"/>
              <a:t>I neuroni motori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4EDCA07-2927-3E45-90F5-FAFA8503B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04377" y="1132912"/>
            <a:ext cx="7113827" cy="5481833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E6C5F02-18DA-E642-9C27-07E752FCD1BE}"/>
              </a:ext>
            </a:extLst>
          </p:cNvPr>
          <p:cNvSpPr txBox="1"/>
          <p:nvPr/>
        </p:nvSpPr>
        <p:spPr>
          <a:xfrm>
            <a:off x="2306980" y="825135"/>
            <a:ext cx="581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Neuroni motori delle corna anteriori con una sinapsi in </a:t>
            </a:r>
            <a:r>
              <a:rPr lang="it-IT" sz="1400" dirty="0" smtClean="0"/>
              <a:t>evidenza, 500X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8416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EFBFE8D-9E7A-9141-BF3F-0CEBF4C6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091"/>
            <a:ext cx="8229600" cy="914400"/>
          </a:xfrm>
        </p:spPr>
        <p:txBody>
          <a:bodyPr/>
          <a:lstStyle/>
          <a:p>
            <a:r>
              <a:rPr lang="it-IT" dirty="0" smtClean="0"/>
              <a:t>Midollo spinale e mielina</a:t>
            </a:r>
            <a:endParaRPr lang="it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3F07BAE-724E-B74E-A4F7-E3736FFCB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69047" y="1322808"/>
            <a:ext cx="7200072" cy="529394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66756E7-D937-884E-B9AC-F809D2A928E1}"/>
              </a:ext>
            </a:extLst>
          </p:cNvPr>
          <p:cNvSpPr txBox="1"/>
          <p:nvPr/>
        </p:nvSpPr>
        <p:spPr>
          <a:xfrm>
            <a:off x="1223939" y="1013602"/>
            <a:ext cx="694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Sezione trasversale del midollo </a:t>
            </a:r>
            <a:r>
              <a:rPr lang="it-IT" sz="1400" dirty="0" smtClean="0"/>
              <a:t>spinale, evidenziati </a:t>
            </a:r>
            <a:r>
              <a:rPr lang="it-IT" sz="1400" dirty="0"/>
              <a:t>due fasci di fibre </a:t>
            </a:r>
            <a:r>
              <a:rPr lang="it-IT" sz="1400" dirty="0" smtClean="0"/>
              <a:t>mieliniche, 250X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6741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965EF9B-72A5-A148-899E-B4BBAC6C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Neuroni </a:t>
            </a:r>
            <a:r>
              <a:rPr lang="it-IT" dirty="0"/>
              <a:t>multipolari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818B8B6-375E-944A-B67A-1DA9F6EE8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95399"/>
            <a:ext cx="6853023" cy="5319345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1691D3-F564-4641-93BD-FC78C9DF32BF}"/>
              </a:ext>
            </a:extLst>
          </p:cNvPr>
          <p:cNvSpPr/>
          <p:nvPr/>
        </p:nvSpPr>
        <p:spPr>
          <a:xfrm>
            <a:off x="6853022" y="5876080"/>
            <a:ext cx="2290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Colorazione mediante impregnazione </a:t>
            </a:r>
            <a:r>
              <a:rPr lang="it-IT" sz="1400" dirty="0" err="1" smtClean="0"/>
              <a:t>argentica</a:t>
            </a:r>
            <a:r>
              <a:rPr lang="it-IT" sz="1400" dirty="0" smtClean="0"/>
              <a:t>, 500X</a:t>
            </a:r>
            <a:endParaRPr lang="it-IT" sz="1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68FE580-0A62-3045-AB1A-453EAD7F71DD}"/>
              </a:ext>
            </a:extLst>
          </p:cNvPr>
          <p:cNvSpPr txBox="1"/>
          <p:nvPr/>
        </p:nvSpPr>
        <p:spPr>
          <a:xfrm>
            <a:off x="6853022" y="1295400"/>
            <a:ext cx="2290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neuroni multipolari </a:t>
            </a:r>
            <a:r>
              <a:rPr lang="it-IT" dirty="0"/>
              <a:t>con i loro prolungamenti costituiscono la maggior parte dei neuroni del sistema nervoso.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368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098325-DA25-A148-9964-350276AF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Neuroni </a:t>
            </a:r>
            <a:r>
              <a:rPr lang="it-IT" dirty="0"/>
              <a:t>multipolari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6150ECE-5B25-DD44-A4C2-6493375C9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771" y="1295399"/>
            <a:ext cx="7042455" cy="531020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734147D-AC9D-554A-B3AA-D87AD33EAA08}"/>
              </a:ext>
            </a:extLst>
          </p:cNvPr>
          <p:cNvSpPr txBox="1"/>
          <p:nvPr/>
        </p:nvSpPr>
        <p:spPr>
          <a:xfrm>
            <a:off x="7040684" y="6297830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0D65872-BAF4-994C-9EA2-49EF4328CF98}"/>
              </a:ext>
            </a:extLst>
          </p:cNvPr>
          <p:cNvSpPr txBox="1"/>
          <p:nvPr/>
        </p:nvSpPr>
        <p:spPr>
          <a:xfrm>
            <a:off x="7040684" y="1295399"/>
            <a:ext cx="210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 </a:t>
            </a:r>
            <a:r>
              <a:rPr lang="it-IT" b="1" dirty="0" smtClean="0"/>
              <a:t>neuroni multipola</a:t>
            </a:r>
            <a:r>
              <a:rPr lang="it-IT" dirty="0" smtClean="0"/>
              <a:t>ri hanno </a:t>
            </a:r>
            <a:r>
              <a:rPr lang="it-IT" dirty="0"/>
              <a:t>un assone e due o più dendriti.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757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6B13E0F-F35B-C147-B21E-2A628848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sistema nervoso centrale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4D2CE8E-D94B-F34A-BEDC-6AD7B9DD646E}"/>
              </a:ext>
            </a:extLst>
          </p:cNvPr>
          <p:cNvSpPr txBox="1"/>
          <p:nvPr/>
        </p:nvSpPr>
        <p:spPr>
          <a:xfrm>
            <a:off x="286264" y="5914070"/>
            <a:ext cx="885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</a:t>
            </a:r>
            <a:r>
              <a:rPr lang="it-IT" b="1" dirty="0"/>
              <a:t>sistema nervoso centrale </a:t>
            </a:r>
            <a:r>
              <a:rPr lang="it-IT" dirty="0"/>
              <a:t>comprende l’</a:t>
            </a:r>
            <a:r>
              <a:rPr lang="it-IT" i="1" dirty="0"/>
              <a:t>encefalo</a:t>
            </a:r>
            <a:r>
              <a:rPr lang="it-IT" dirty="0"/>
              <a:t> e il </a:t>
            </a:r>
            <a:r>
              <a:rPr lang="it-IT" i="1" dirty="0"/>
              <a:t>midollo spinale</a:t>
            </a:r>
            <a:r>
              <a:rPr lang="it-IT" dirty="0"/>
              <a:t>, localizzati nella cavità cranica e nel canale midollare.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FC52649-20B7-1E4F-B947-BE7D3C5D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6031" y="1295400"/>
            <a:ext cx="5131960" cy="379475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7470FA-34A6-3847-8549-1EA635E1B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28906" y="650240"/>
            <a:ext cx="3684583" cy="488863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975355F-DD01-2C40-AB7C-FB00E01D25B4}"/>
              </a:ext>
            </a:extLst>
          </p:cNvPr>
          <p:cNvSpPr txBox="1"/>
          <p:nvPr/>
        </p:nvSpPr>
        <p:spPr>
          <a:xfrm>
            <a:off x="96031" y="5171787"/>
            <a:ext cx="14324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Disco </a:t>
            </a:r>
          </a:p>
          <a:p>
            <a:r>
              <a:rPr lang="it-IT" sz="1400" dirty="0"/>
              <a:t>intervertebrale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8828BDC-3158-F241-AAC6-A144B84D209A}"/>
              </a:ext>
            </a:extLst>
          </p:cNvPr>
          <p:cNvCxnSpPr>
            <a:cxnSpLocks/>
            <a:stCxn id="3" idx="0"/>
          </p:cNvCxnSpPr>
          <p:nvPr/>
        </p:nvCxnSpPr>
        <p:spPr bwMode="auto">
          <a:xfrm flipH="1" flipV="1">
            <a:off x="783855" y="4100562"/>
            <a:ext cx="28418" cy="10712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502665C-ADCA-AC45-AB9D-E50023F28F37}"/>
              </a:ext>
            </a:extLst>
          </p:cNvPr>
          <p:cNvSpPr txBox="1"/>
          <p:nvPr/>
        </p:nvSpPr>
        <p:spPr>
          <a:xfrm>
            <a:off x="1997704" y="5494748"/>
            <a:ext cx="145148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Corpi vertebrali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9A83BA8-BC1F-8D4E-82ED-F6EE8A526B6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45955" y="4164444"/>
            <a:ext cx="518646" cy="13303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790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46EA4DF-2115-E04F-A006-CEF67C91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976"/>
            <a:ext cx="8229600" cy="914400"/>
          </a:xfrm>
        </p:spPr>
        <p:txBody>
          <a:bodyPr/>
          <a:lstStyle/>
          <a:p>
            <a:r>
              <a:rPr lang="it-IT" dirty="0"/>
              <a:t>Neuroni multipolari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0C6E23D-F401-DA4D-8A1F-DDFDCEF6B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2151" y="1062667"/>
            <a:ext cx="7976729" cy="5537771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2B22F14-2BFA-E843-B29C-0BF22C83BB12}"/>
              </a:ext>
            </a:extLst>
          </p:cNvPr>
          <p:cNvSpPr txBox="1"/>
          <p:nvPr/>
        </p:nvSpPr>
        <p:spPr>
          <a:xfrm>
            <a:off x="3204743" y="754890"/>
            <a:ext cx="535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Neuroni multipolari delle corna anteriori del midollo </a:t>
            </a:r>
            <a:r>
              <a:rPr lang="it-IT" sz="1400" dirty="0" smtClean="0"/>
              <a:t>spinale, 500X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6621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C81A624-60D7-774E-840C-91D1FB61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470"/>
            <a:ext cx="8229600" cy="914400"/>
          </a:xfrm>
        </p:spPr>
        <p:txBody>
          <a:bodyPr/>
          <a:lstStyle/>
          <a:p>
            <a:r>
              <a:rPr lang="it-IT" dirty="0" smtClean="0"/>
              <a:t>Neuroni </a:t>
            </a:r>
            <a:r>
              <a:rPr lang="it-IT" dirty="0"/>
              <a:t>multipolari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101E9B1-403E-7244-968A-8A87C861C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22428"/>
            <a:ext cx="7245758" cy="531948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D202B80-7BB6-5549-B3AE-2EBE867BDEC9}"/>
              </a:ext>
            </a:extLst>
          </p:cNvPr>
          <p:cNvSpPr txBox="1"/>
          <p:nvPr/>
        </p:nvSpPr>
        <p:spPr>
          <a:xfrm>
            <a:off x="7245757" y="5048447"/>
            <a:ext cx="1898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Neurone multipolare delle corna anteriori del midollo spinale </a:t>
            </a:r>
          </a:p>
          <a:p>
            <a:r>
              <a:rPr lang="it-IT" sz="1400" dirty="0"/>
              <a:t>con la sostanza </a:t>
            </a:r>
            <a:r>
              <a:rPr lang="it-IT" sz="1400" dirty="0" err="1"/>
              <a:t>tigroide</a:t>
            </a:r>
            <a:r>
              <a:rPr lang="it-IT" sz="1400" dirty="0"/>
              <a:t> in </a:t>
            </a:r>
            <a:r>
              <a:rPr lang="it-IT" sz="1400" dirty="0" smtClean="0"/>
              <a:t>evidenza, 500X</a:t>
            </a:r>
            <a:endParaRPr lang="it-IT" sz="1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F9D9AC4-7E42-9749-8B6C-FFBE4B9D5813}"/>
              </a:ext>
            </a:extLst>
          </p:cNvPr>
          <p:cNvSpPr txBox="1"/>
          <p:nvPr/>
        </p:nvSpPr>
        <p:spPr>
          <a:xfrm>
            <a:off x="7245758" y="1147870"/>
            <a:ext cx="1898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</a:t>
            </a:r>
            <a:r>
              <a:rPr lang="it-IT" i="1" dirty="0"/>
              <a:t>sostanza </a:t>
            </a:r>
            <a:r>
              <a:rPr lang="it-IT" i="1" dirty="0" err="1"/>
              <a:t>tigroide</a:t>
            </a:r>
            <a:r>
              <a:rPr lang="it-IT" i="1" dirty="0"/>
              <a:t> </a:t>
            </a:r>
            <a:r>
              <a:rPr lang="it-IT" dirty="0"/>
              <a:t>(o corpi di </a:t>
            </a:r>
            <a:r>
              <a:rPr lang="it-IT" dirty="0" err="1"/>
              <a:t>Nissl</a:t>
            </a:r>
            <a:r>
              <a:rPr lang="it-IT" dirty="0"/>
              <a:t>)</a:t>
            </a:r>
            <a:r>
              <a:rPr lang="it-IT" dirty="0" smtClean="0"/>
              <a:t> è formata da aggregati </a:t>
            </a:r>
            <a:r>
              <a:rPr lang="it-IT" dirty="0"/>
              <a:t>ribosomiali che </a:t>
            </a:r>
            <a:r>
              <a:rPr lang="it-IT" dirty="0" smtClean="0"/>
              <a:t>evidenziano </a:t>
            </a:r>
            <a:r>
              <a:rPr lang="it-IT" dirty="0"/>
              <a:t>l’attività di sintesi proteica molto attiva tipica dei neuroni.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183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133E6A-47CB-154A-973C-05DDA938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938"/>
            <a:ext cx="8229600" cy="914400"/>
          </a:xfrm>
        </p:spPr>
        <p:txBody>
          <a:bodyPr/>
          <a:lstStyle/>
          <a:p>
            <a:r>
              <a:rPr lang="it-IT" dirty="0" smtClean="0"/>
              <a:t>Neuroni </a:t>
            </a:r>
            <a:r>
              <a:rPr lang="it-IT" dirty="0"/>
              <a:t>multipolari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6A23B92-9A6F-774D-807E-C9493943D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4069" y="1099793"/>
            <a:ext cx="7739164" cy="5514547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5814D42-1EC6-F645-B2A7-F4EDE9CD33E2}"/>
              </a:ext>
            </a:extLst>
          </p:cNvPr>
          <p:cNvSpPr txBox="1"/>
          <p:nvPr/>
        </p:nvSpPr>
        <p:spPr>
          <a:xfrm>
            <a:off x="4476620" y="791075"/>
            <a:ext cx="4066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Neurone multipolare con dendriti </a:t>
            </a:r>
            <a:r>
              <a:rPr lang="it-IT" sz="1400" dirty="0" smtClean="0"/>
              <a:t>ramificati, 500X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278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76604B7-6DAC-0440-8E70-7AF2CD0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683"/>
            <a:ext cx="8229600" cy="914400"/>
          </a:xfrm>
        </p:spPr>
        <p:txBody>
          <a:bodyPr/>
          <a:lstStyle/>
          <a:p>
            <a:r>
              <a:rPr lang="it-IT" dirty="0"/>
              <a:t>Neurone multipolare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4CC4903-6BD3-2940-8FFC-21699D8C3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95441" y="1138083"/>
            <a:ext cx="7309718" cy="5476512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9E57126-F1B9-B14E-811D-63AAB9011FBC}"/>
              </a:ext>
            </a:extLst>
          </p:cNvPr>
          <p:cNvSpPr txBox="1"/>
          <p:nvPr/>
        </p:nvSpPr>
        <p:spPr>
          <a:xfrm>
            <a:off x="7501346" y="830306"/>
            <a:ext cx="70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19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F94689-C4A3-3A47-815E-EEA9AFA4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neurofibrille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1CC5A00-0F47-F647-8364-70BF429B8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47" y="1341080"/>
            <a:ext cx="7354980" cy="527560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C4F796-1F61-294B-AEF2-24A9D8DDA121}"/>
              </a:ext>
            </a:extLst>
          </p:cNvPr>
          <p:cNvSpPr txBox="1"/>
          <p:nvPr/>
        </p:nvSpPr>
        <p:spPr>
          <a:xfrm>
            <a:off x="7357326" y="5662573"/>
            <a:ext cx="178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Neuroni multipolari dove si evidenziano le </a:t>
            </a:r>
            <a:r>
              <a:rPr lang="it-IT" sz="1400" dirty="0" smtClean="0"/>
              <a:t>neurofibrille, 500X</a:t>
            </a:r>
            <a:endParaRPr lang="it-IT" sz="1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08DE14B-66C0-5544-8B54-41140E223CAF}"/>
              </a:ext>
            </a:extLst>
          </p:cNvPr>
          <p:cNvSpPr txBox="1"/>
          <p:nvPr/>
        </p:nvSpPr>
        <p:spPr>
          <a:xfrm>
            <a:off x="7357327" y="1341080"/>
            <a:ext cx="17866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</a:t>
            </a:r>
            <a:r>
              <a:rPr lang="it-IT" dirty="0" smtClean="0"/>
              <a:t> </a:t>
            </a:r>
            <a:r>
              <a:rPr lang="it-IT" b="1" dirty="0" smtClean="0"/>
              <a:t>neurofibrille </a:t>
            </a:r>
            <a:r>
              <a:rPr lang="it-IT" dirty="0" smtClean="0"/>
              <a:t>sono </a:t>
            </a:r>
            <a:r>
              <a:rPr lang="it-IT" dirty="0"/>
              <a:t>costituite da aggregati di neurofilamenti e </a:t>
            </a:r>
            <a:r>
              <a:rPr lang="it-IT" dirty="0" err="1"/>
              <a:t>neurotuboli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6023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2748026-4FE4-854A-8C61-616FBB10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spine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31D573F-72FD-BD47-91D7-B289A5F5A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7514" y="1165780"/>
            <a:ext cx="7274833" cy="5458099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1531827-CC01-FC42-8DE6-92746C13FF9D}"/>
              </a:ext>
            </a:extLst>
          </p:cNvPr>
          <p:cNvSpPr/>
          <p:nvPr/>
        </p:nvSpPr>
        <p:spPr>
          <a:xfrm>
            <a:off x="2550311" y="858003"/>
            <a:ext cx="47170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Neurone multipolare con dendriti ramificati e </a:t>
            </a:r>
            <a:r>
              <a:rPr lang="it-IT" sz="1400" dirty="0" smtClean="0"/>
              <a:t>spine, 500X</a:t>
            </a:r>
            <a:endParaRPr lang="it-IT" sz="1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70A921C-5ABC-2946-9429-8EAF8F2E30C2}"/>
              </a:ext>
            </a:extLst>
          </p:cNvPr>
          <p:cNvSpPr txBox="1"/>
          <p:nvPr/>
        </p:nvSpPr>
        <p:spPr>
          <a:xfrm>
            <a:off x="7267318" y="1213552"/>
            <a:ext cx="18766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superficie dei dendriti appare cosparsa da numerose piccole estroflessioni chiamate </a:t>
            </a:r>
            <a:r>
              <a:rPr lang="it-IT" b="1" dirty="0"/>
              <a:t>spine</a:t>
            </a:r>
            <a:r>
              <a:rPr lang="it-IT" dirty="0"/>
              <a:t>.</a:t>
            </a:r>
            <a:r>
              <a:rPr lang="it-IT" b="1" dirty="0"/>
              <a:t> </a:t>
            </a:r>
            <a:r>
              <a:rPr lang="it-IT" dirty="0"/>
              <a:t>Esse sono zone di contatto sinaptico con neuriti di altri neuroni.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1377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01EEA9-AD03-0D4D-B7C5-64B348B7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75" y="229509"/>
            <a:ext cx="8229600" cy="914400"/>
          </a:xfrm>
        </p:spPr>
        <p:txBody>
          <a:bodyPr/>
          <a:lstStyle/>
          <a:p>
            <a:r>
              <a:rPr lang="it-IT" dirty="0"/>
              <a:t>I gangli spinali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D04D2B-4EC1-4F4F-A5D5-E179DF957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1759"/>
          <a:stretch/>
        </p:blipFill>
        <p:spPr>
          <a:xfrm>
            <a:off x="294598" y="973046"/>
            <a:ext cx="8622305" cy="4702738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BA2AB5A-BDCE-3042-ABA0-01F4C676B0B0}"/>
              </a:ext>
            </a:extLst>
          </p:cNvPr>
          <p:cNvSpPr txBox="1"/>
          <p:nvPr/>
        </p:nvSpPr>
        <p:spPr>
          <a:xfrm>
            <a:off x="8312938" y="675835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96893B4-3B00-5F46-A8D8-7A7C18A1BB9F}"/>
              </a:ext>
            </a:extLst>
          </p:cNvPr>
          <p:cNvSpPr txBox="1"/>
          <p:nvPr/>
        </p:nvSpPr>
        <p:spPr>
          <a:xfrm>
            <a:off x="294597" y="5675784"/>
            <a:ext cx="862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corpo cellulare di questi neuroni è rivestito da due strati: il più interno formato dalle </a:t>
            </a:r>
            <a:r>
              <a:rPr lang="it-IT" i="1" dirty="0"/>
              <a:t>cellule satelliti,</a:t>
            </a:r>
            <a:r>
              <a:rPr lang="it-IT" b="1" dirty="0"/>
              <a:t> </a:t>
            </a:r>
            <a:r>
              <a:rPr lang="it-IT" dirty="0"/>
              <a:t>il più esterno da un sottile strato di tipo connettivale, connesso con l’</a:t>
            </a:r>
            <a:r>
              <a:rPr lang="it-IT" dirty="0" err="1"/>
              <a:t>endonevrio</a:t>
            </a:r>
            <a:r>
              <a:rPr lang="it-IT" dirty="0"/>
              <a:t> del nervo.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8670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98B585D-B145-884D-8510-A12929AB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ganglio spinale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F65A25D-FC05-A94F-A86E-93B7A4A2F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84634"/>
            <a:ext cx="7891807" cy="5429693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80FE320-6996-7A44-B2E8-A1B72E44BB09}"/>
              </a:ext>
            </a:extLst>
          </p:cNvPr>
          <p:cNvSpPr txBox="1"/>
          <p:nvPr/>
        </p:nvSpPr>
        <p:spPr>
          <a:xfrm>
            <a:off x="7639750" y="6306550"/>
            <a:ext cx="50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64X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317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E913FA8-DE57-1041-8A0E-BF4E0D54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</a:t>
            </a:r>
            <a:r>
              <a:rPr lang="it-IT" dirty="0" err="1"/>
              <a:t>astrociti</a:t>
            </a:r>
            <a:r>
              <a:rPr lang="it-IT" dirty="0"/>
              <a:t> fibrosi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46655EB-67B7-E047-A9CF-D081D4BED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68" y="1313671"/>
            <a:ext cx="7332583" cy="5299502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784BA61-CE45-2E49-B64F-1B55B3F26ED9}"/>
              </a:ext>
            </a:extLst>
          </p:cNvPr>
          <p:cNvSpPr txBox="1"/>
          <p:nvPr/>
        </p:nvSpPr>
        <p:spPr>
          <a:xfrm>
            <a:off x="7334052" y="1313671"/>
            <a:ext cx="1809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neuroglia interstiziale raggruppa </a:t>
            </a:r>
          </a:p>
          <a:p>
            <a:r>
              <a:rPr lang="it-IT" dirty="0"/>
              <a:t>gli</a:t>
            </a:r>
            <a:r>
              <a:rPr lang="it-IT" b="1" dirty="0"/>
              <a:t> </a:t>
            </a:r>
            <a:r>
              <a:rPr lang="it-IT" b="1" dirty="0" err="1"/>
              <a:t>astrociti</a:t>
            </a:r>
            <a:r>
              <a:rPr lang="it-IT" b="1" dirty="0"/>
              <a:t> fibrosi</a:t>
            </a:r>
            <a:r>
              <a:rPr lang="it-IT" dirty="0"/>
              <a:t>, ubicati nella sostanza bianca.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1ABD0DE-C0C5-2843-A08D-FCB080B4D034}"/>
              </a:ext>
            </a:extLst>
          </p:cNvPr>
          <p:cNvSpPr txBox="1"/>
          <p:nvPr/>
        </p:nvSpPr>
        <p:spPr>
          <a:xfrm>
            <a:off x="7334052" y="6305396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61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ECFE2DE-7746-DE4B-A2CF-F4742F3A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413"/>
            <a:ext cx="8229600" cy="914400"/>
          </a:xfrm>
        </p:spPr>
        <p:txBody>
          <a:bodyPr/>
          <a:lstStyle/>
          <a:p>
            <a:r>
              <a:rPr lang="it-IT" dirty="0"/>
              <a:t>Gli </a:t>
            </a:r>
            <a:r>
              <a:rPr lang="it-IT" dirty="0" err="1"/>
              <a:t>astrociti</a:t>
            </a:r>
            <a:r>
              <a:rPr lang="it-IT" dirty="0"/>
              <a:t> protoplasmatici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33F0351-9BE0-2C44-BF1E-7C9CA455A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005584"/>
            <a:ext cx="6642707" cy="5615323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3F8F834-D1AF-0941-B8E9-BE13509D2F83}"/>
              </a:ext>
            </a:extLst>
          </p:cNvPr>
          <p:cNvSpPr txBox="1"/>
          <p:nvPr/>
        </p:nvSpPr>
        <p:spPr>
          <a:xfrm>
            <a:off x="6642706" y="6097687"/>
            <a:ext cx="250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Astrociti</a:t>
            </a:r>
            <a:r>
              <a:rPr lang="it-IT" sz="1400" dirty="0"/>
              <a:t> protoplasmatici di </a:t>
            </a:r>
            <a:r>
              <a:rPr lang="it-IT" sz="1400" dirty="0" smtClean="0"/>
              <a:t>neuroglia, 500X</a:t>
            </a:r>
            <a:endParaRPr lang="it-IT" sz="1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66FE59A-18BD-2542-84C0-44A5663319DB}"/>
              </a:ext>
            </a:extLst>
          </p:cNvPr>
          <p:cNvSpPr txBox="1"/>
          <p:nvPr/>
        </p:nvSpPr>
        <p:spPr>
          <a:xfrm>
            <a:off x="6642706" y="1005584"/>
            <a:ext cx="2501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</a:t>
            </a:r>
            <a:r>
              <a:rPr lang="it-IT" b="1" dirty="0" err="1"/>
              <a:t>astrociti</a:t>
            </a:r>
            <a:r>
              <a:rPr lang="it-IT" b="1" dirty="0"/>
              <a:t> protoplasmatici</a:t>
            </a:r>
            <a:r>
              <a:rPr lang="it-IT" b="1" i="1" dirty="0"/>
              <a:t> </a:t>
            </a:r>
            <a:r>
              <a:rPr lang="it-IT" dirty="0"/>
              <a:t>sono</a:t>
            </a:r>
            <a:r>
              <a:rPr lang="it-IT" i="1" dirty="0"/>
              <a:t> </a:t>
            </a:r>
            <a:r>
              <a:rPr lang="it-IT" dirty="0"/>
              <a:t>ubicati</a:t>
            </a:r>
            <a:r>
              <a:rPr lang="it-IT" dirty="0" smtClean="0"/>
              <a:t> comunemente </a:t>
            </a:r>
            <a:r>
              <a:rPr lang="it-IT" dirty="0"/>
              <a:t>nella sostanza grigia.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108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96A1AA-97DF-1149-89FF-0E8D6F4C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nervoso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366C728-22E4-0A4B-A986-1B8ACD8F3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330451"/>
            <a:ext cx="6766780" cy="503331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0749D6C-D6C0-294C-9E5A-1E3065C3F51F}"/>
              </a:ext>
            </a:extLst>
          </p:cNvPr>
          <p:cNvSpPr txBox="1"/>
          <p:nvPr/>
        </p:nvSpPr>
        <p:spPr>
          <a:xfrm>
            <a:off x="6766780" y="6043513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B33211C-ED0B-DA46-A11F-881AD124F261}"/>
              </a:ext>
            </a:extLst>
          </p:cNvPr>
          <p:cNvSpPr txBox="1"/>
          <p:nvPr/>
        </p:nvSpPr>
        <p:spPr>
          <a:xfrm>
            <a:off x="6766780" y="1330451"/>
            <a:ext cx="23163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</a:t>
            </a:r>
            <a:r>
              <a:rPr lang="it-IT" sz="1600" b="1" dirty="0"/>
              <a:t>tessuto nervoso </a:t>
            </a:r>
            <a:r>
              <a:rPr lang="it-IT" sz="1600" dirty="0"/>
              <a:t>è costituito da due tipi principali di cellule: i </a:t>
            </a:r>
            <a:r>
              <a:rPr lang="it-IT" sz="1600" i="1" dirty="0"/>
              <a:t>neuroni </a:t>
            </a:r>
            <a:r>
              <a:rPr lang="it-IT" sz="1600" dirty="0"/>
              <a:t>e le </a:t>
            </a:r>
            <a:r>
              <a:rPr lang="it-IT" sz="1600" i="1" dirty="0"/>
              <a:t>cellule di sostegno</a:t>
            </a:r>
            <a:r>
              <a:rPr lang="it-IT" sz="1600" b="1" dirty="0"/>
              <a:t> </a:t>
            </a:r>
            <a:r>
              <a:rPr lang="it-IT" sz="1600" dirty="0"/>
              <a:t>(neuroglia).</a:t>
            </a:r>
          </a:p>
          <a:p>
            <a:endParaRPr lang="it-IT" sz="1600" b="1" dirty="0"/>
          </a:p>
          <a:p>
            <a:r>
              <a:rPr lang="it-IT" sz="1600" dirty="0"/>
              <a:t>Il </a:t>
            </a:r>
            <a:r>
              <a:rPr lang="it-IT" sz="1600" b="1" dirty="0"/>
              <a:t>neurone</a:t>
            </a:r>
            <a:r>
              <a:rPr lang="it-IT" sz="1600" dirty="0"/>
              <a:t> è l’unità funzionale del sistema nervoso ed è composto dal</a:t>
            </a:r>
            <a:r>
              <a:rPr lang="it-IT" sz="1600" dirty="0" smtClean="0"/>
              <a:t> </a:t>
            </a:r>
            <a:r>
              <a:rPr lang="it-IT" sz="1600" i="1" dirty="0" smtClean="0"/>
              <a:t>corpo cellulare</a:t>
            </a:r>
            <a:r>
              <a:rPr lang="it-IT" sz="1600" dirty="0"/>
              <a:t>, che contiene il </a:t>
            </a:r>
            <a:r>
              <a:rPr lang="it-IT" sz="1600" dirty="0" smtClean="0"/>
              <a:t>nucleo, </a:t>
            </a:r>
            <a:r>
              <a:rPr lang="it-IT" sz="1600" dirty="0"/>
              <a:t>e da </a:t>
            </a:r>
            <a:r>
              <a:rPr lang="it-IT" sz="1600" dirty="0" smtClean="0"/>
              <a:t>prolungamenti o </a:t>
            </a:r>
            <a:r>
              <a:rPr lang="it-IT" sz="1600" i="1" dirty="0" smtClean="0"/>
              <a:t>dendriti</a:t>
            </a:r>
            <a:r>
              <a:rPr lang="it-IT" sz="1600" dirty="0" smtClean="0"/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5909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20F3A43-D586-6F49-8587-2B3EFB59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cellule ependimali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95216C-F555-C84A-8346-53F5C5AF0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188" y="1128073"/>
            <a:ext cx="7465168" cy="5473952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5DDA7DC-D707-B841-A3C3-E995650D8138}"/>
              </a:ext>
            </a:extLst>
          </p:cNvPr>
          <p:cNvSpPr txBox="1"/>
          <p:nvPr/>
        </p:nvSpPr>
        <p:spPr>
          <a:xfrm>
            <a:off x="7478356" y="6294248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BAC80D8-F8DE-3246-BDDA-683A029156E7}"/>
              </a:ext>
            </a:extLst>
          </p:cNvPr>
          <p:cNvSpPr txBox="1"/>
          <p:nvPr/>
        </p:nvSpPr>
        <p:spPr>
          <a:xfrm>
            <a:off x="7478356" y="1128073"/>
            <a:ext cx="16656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cellule ependimali </a:t>
            </a:r>
            <a:r>
              <a:rPr lang="it-IT" dirty="0"/>
              <a:t>rivestono il canale ependimale posto all’interno del midollo spinale.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75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63AE0F-7473-D54E-87AE-75BC0074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545"/>
            <a:ext cx="8229600" cy="914400"/>
          </a:xfrm>
        </p:spPr>
        <p:txBody>
          <a:bodyPr/>
          <a:lstStyle/>
          <a:p>
            <a:r>
              <a:rPr lang="it-IT" dirty="0"/>
              <a:t>I plessi coroidei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966F938-4F60-824B-85AA-93FDBDA7A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17403"/>
            <a:ext cx="6432466" cy="5698281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55B646E-335A-0A4F-82AB-36AD07CD431E}"/>
              </a:ext>
            </a:extLst>
          </p:cNvPr>
          <p:cNvSpPr txBox="1"/>
          <p:nvPr/>
        </p:nvSpPr>
        <p:spPr>
          <a:xfrm>
            <a:off x="6432466" y="6307907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BE5B24F-6417-A149-ABDE-98DECDCF7A97}"/>
              </a:ext>
            </a:extLst>
          </p:cNvPr>
          <p:cNvSpPr txBox="1"/>
          <p:nvPr/>
        </p:nvSpPr>
        <p:spPr>
          <a:xfrm>
            <a:off x="6432466" y="930829"/>
            <a:ext cx="2747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cellule ependimali de</a:t>
            </a:r>
            <a:r>
              <a:rPr lang="it-IT" b="1" dirty="0"/>
              <a:t>i plessi coroidei </a:t>
            </a:r>
            <a:r>
              <a:rPr lang="it-IT" dirty="0"/>
              <a:t>rivestono le cavità ventricolari dell’encefalo.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5764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29246C6-97E5-604E-BFB1-CBDABC4D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nervi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859929-464F-9B4B-B375-E19CF8117E07}"/>
              </a:ext>
            </a:extLst>
          </p:cNvPr>
          <p:cNvSpPr txBox="1"/>
          <p:nvPr/>
        </p:nvSpPr>
        <p:spPr>
          <a:xfrm>
            <a:off x="5031549" y="853264"/>
            <a:ext cx="3118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Sezione trasversale di un nervo, 64X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A8A8478-13DF-A34B-8BC7-1C563EE71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619" t="6102" b="-455"/>
          <a:stretch/>
        </p:blipFill>
        <p:spPr>
          <a:xfrm>
            <a:off x="995950" y="1161041"/>
            <a:ext cx="7154386" cy="54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2471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29246C6-97E5-604E-BFB1-CBDABC4DD44A}"/>
              </a:ext>
            </a:extLst>
          </p:cNvPr>
          <p:cNvSpPr txBox="1">
            <a:spLocks/>
          </p:cNvSpPr>
          <p:nvPr/>
        </p:nvSpPr>
        <p:spPr bwMode="auto">
          <a:xfrm>
            <a:off x="609600" y="533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smtClean="0"/>
              <a:t>I nervi</a:t>
            </a:r>
            <a:endParaRPr lang="it-IT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AF706D-E76C-B345-AC7F-DD670BED6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21173" y="0"/>
            <a:ext cx="6922828" cy="6614744"/>
          </a:xfrm>
        </p:spPr>
      </p:pic>
      <p:sp>
        <p:nvSpPr>
          <p:cNvPr id="6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CF812E8-7E4F-CB45-8C42-EAA8ECBD018F}"/>
              </a:ext>
            </a:extLst>
          </p:cNvPr>
          <p:cNvSpPr txBox="1"/>
          <p:nvPr/>
        </p:nvSpPr>
        <p:spPr>
          <a:xfrm>
            <a:off x="0" y="5858262"/>
            <a:ext cx="2221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Sezione trasversale di un nervo </a:t>
            </a:r>
            <a:r>
              <a:rPr lang="it-IT" sz="1400" dirty="0" smtClean="0"/>
              <a:t>colorata </a:t>
            </a:r>
            <a:r>
              <a:rPr lang="it-IT" sz="1400" dirty="0"/>
              <a:t>con tetrossido di osmio, 32X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4594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3456090-0DF0-6C4D-9120-BD027F27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nervi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D3F3856-D07E-4F41-8911-4E54DFC5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47234"/>
            <a:ext cx="7044740" cy="5469044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E4ED51D-DADF-CE4E-A651-0E98BB703594}"/>
              </a:ext>
            </a:extLst>
          </p:cNvPr>
          <p:cNvSpPr/>
          <p:nvPr/>
        </p:nvSpPr>
        <p:spPr>
          <a:xfrm>
            <a:off x="4085326" y="839457"/>
            <a:ext cx="2959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Nervo in sezione trasversale, 125X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32BDB10-D37A-8641-AD6A-42C072EF8FCD}"/>
              </a:ext>
            </a:extLst>
          </p:cNvPr>
          <p:cNvSpPr txBox="1"/>
          <p:nvPr/>
        </p:nvSpPr>
        <p:spPr>
          <a:xfrm>
            <a:off x="7044740" y="1147234"/>
            <a:ext cx="20992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Più fibre nervose si riuniscono in formazioni macroscopiche chiamate </a:t>
            </a:r>
            <a:r>
              <a:rPr lang="it-IT" b="1" dirty="0"/>
              <a:t>nervi</a:t>
            </a:r>
            <a:r>
              <a:rPr lang="it-IT" dirty="0"/>
              <a:t>, di aspetto e struttura cordonale, la cui funzione è quella di collegare nei due versi il sistema nervoso centrale con tutto l’organismo.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1149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91E616F-AC18-7A4C-9AC5-CBE281F0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893"/>
            <a:ext cx="8229600" cy="914400"/>
          </a:xfrm>
        </p:spPr>
        <p:txBody>
          <a:bodyPr/>
          <a:lstStyle/>
          <a:p>
            <a:r>
              <a:rPr lang="it-IT" dirty="0"/>
              <a:t>I nervi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E1A2C22-3FF4-A343-987A-A9BC5F175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84596"/>
            <a:ext cx="7160720" cy="5730148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5C44084-6110-5844-BDB2-E1F1EB4A9698}"/>
              </a:ext>
            </a:extLst>
          </p:cNvPr>
          <p:cNvSpPr/>
          <p:nvPr/>
        </p:nvSpPr>
        <p:spPr>
          <a:xfrm>
            <a:off x="7160720" y="6306967"/>
            <a:ext cx="6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500X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7ECC1E1-1B7B-7143-B588-804B880C3A00}"/>
              </a:ext>
            </a:extLst>
          </p:cNvPr>
          <p:cNvSpPr txBox="1"/>
          <p:nvPr/>
        </p:nvSpPr>
        <p:spPr>
          <a:xfrm>
            <a:off x="7160720" y="884596"/>
            <a:ext cx="1965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nervo è avvolto da una formazione di tessuto connettivo denso chiamato </a:t>
            </a:r>
            <a:r>
              <a:rPr lang="it-IT" b="1" dirty="0" err="1"/>
              <a:t>epinevrio</a:t>
            </a:r>
            <a:r>
              <a:rPr lang="it-IT" dirty="0"/>
              <a:t>. Dall’</a:t>
            </a:r>
            <a:r>
              <a:rPr lang="it-IT" dirty="0" err="1"/>
              <a:t>epinevrio</a:t>
            </a:r>
            <a:r>
              <a:rPr lang="it-IT" dirty="0"/>
              <a:t> si originano setti connettivali più delicati che costituiscono il </a:t>
            </a:r>
            <a:r>
              <a:rPr lang="it-IT" b="1" u="sng" dirty="0" err="1"/>
              <a:t>perinevrio</a:t>
            </a:r>
            <a:r>
              <a:rPr lang="it-IT" dirty="0"/>
              <a:t> ,che divide il nervo in fascetti più piccoli.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5934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DFF4859-E2FD-374D-AA69-139EEFC9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03" y="381000"/>
            <a:ext cx="8229600" cy="914400"/>
          </a:xfrm>
        </p:spPr>
        <p:txBody>
          <a:bodyPr/>
          <a:lstStyle/>
          <a:p>
            <a:r>
              <a:rPr lang="it-IT" dirty="0"/>
              <a:t>I nervi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7B0F073-5732-AD42-A05A-70BC3D23F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47"/>
          <a:stretch/>
        </p:blipFill>
        <p:spPr>
          <a:xfrm>
            <a:off x="1720284" y="444951"/>
            <a:ext cx="7423715" cy="6176129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22876B-CC77-9D48-B91E-523B528F8466}"/>
              </a:ext>
            </a:extLst>
          </p:cNvPr>
          <p:cNvSpPr txBox="1"/>
          <p:nvPr/>
        </p:nvSpPr>
        <p:spPr>
          <a:xfrm>
            <a:off x="1216170" y="6313303"/>
            <a:ext cx="50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64X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D11AAB8-10E1-424B-9D1A-588BB8D5B0C4}"/>
              </a:ext>
            </a:extLst>
          </p:cNvPr>
          <p:cNvSpPr txBox="1"/>
          <p:nvPr/>
        </p:nvSpPr>
        <p:spPr>
          <a:xfrm>
            <a:off x="0" y="1481304"/>
            <a:ext cx="1720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Dal </a:t>
            </a:r>
            <a:r>
              <a:rPr lang="it-IT" dirty="0" err="1"/>
              <a:t>perinevrio</a:t>
            </a:r>
            <a:r>
              <a:rPr lang="it-IT" dirty="0"/>
              <a:t> si origina l’</a:t>
            </a:r>
            <a:r>
              <a:rPr lang="it-IT" b="1" dirty="0" err="1"/>
              <a:t>endonevrio</a:t>
            </a:r>
            <a:r>
              <a:rPr lang="it-IT" dirty="0"/>
              <a:t> che separa le singole fibre nervose.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9304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E379247-21F1-854F-9739-1A20F8F2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fibre mieliniche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0524ACC-69D6-B241-8876-B240685DC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30042" y="0"/>
            <a:ext cx="4313958" cy="6618922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556FCF-22BE-674E-95FF-670DB904D703}"/>
              </a:ext>
            </a:extLst>
          </p:cNvPr>
          <p:cNvSpPr txBox="1"/>
          <p:nvPr/>
        </p:nvSpPr>
        <p:spPr>
          <a:xfrm>
            <a:off x="237565" y="1295032"/>
            <a:ext cx="4394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cellule di </a:t>
            </a:r>
            <a:r>
              <a:rPr lang="it-IT" b="1" dirty="0" err="1"/>
              <a:t>Schwann</a:t>
            </a:r>
            <a:r>
              <a:rPr lang="it-IT" dirty="0"/>
              <a:t> sono cellule di sostegno del sistema nervoso periferico.</a:t>
            </a:r>
          </a:p>
          <a:p>
            <a:endParaRPr lang="it-IT" dirty="0"/>
          </a:p>
          <a:p>
            <a:r>
              <a:rPr lang="it-IT" dirty="0"/>
              <a:t>Producono la </a:t>
            </a:r>
            <a:r>
              <a:rPr lang="it-IT" b="1" dirty="0"/>
              <a:t>guaina mielinica</a:t>
            </a:r>
            <a:r>
              <a:rPr lang="it-IT" dirty="0"/>
              <a:t>, un rivestimento ricco di lipidi che avvolge l’assone e che assicura una rapida conduzione degli impulsi nervosi.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982CAC5-7DE3-8E46-8255-66AA0E15601D}"/>
              </a:ext>
            </a:extLst>
          </p:cNvPr>
          <p:cNvSpPr txBox="1"/>
          <p:nvPr/>
        </p:nvSpPr>
        <p:spPr>
          <a:xfrm>
            <a:off x="4226078" y="6311145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471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AB85341-844D-204E-9F4C-309EF15B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281"/>
            <a:ext cx="8229600" cy="914400"/>
          </a:xfrm>
        </p:spPr>
        <p:txBody>
          <a:bodyPr/>
          <a:lstStyle/>
          <a:p>
            <a:r>
              <a:rPr lang="it-IT" dirty="0"/>
              <a:t>Le fibre mieliniche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92F24E0-7400-DC42-A7B1-A654D3786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283" b="15529"/>
          <a:stretch/>
        </p:blipFill>
        <p:spPr>
          <a:xfrm>
            <a:off x="0" y="1318397"/>
            <a:ext cx="6922172" cy="473238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5269C76-E884-9B49-8C3C-D8FCA941365C}"/>
              </a:ext>
            </a:extLst>
          </p:cNvPr>
          <p:cNvSpPr txBox="1"/>
          <p:nvPr/>
        </p:nvSpPr>
        <p:spPr>
          <a:xfrm>
            <a:off x="6318208" y="6062513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1BCA175-1D4F-DE49-B9BD-2062BA61E5BD}"/>
              </a:ext>
            </a:extLst>
          </p:cNvPr>
          <p:cNvSpPr txBox="1"/>
          <p:nvPr/>
        </p:nvSpPr>
        <p:spPr>
          <a:xfrm>
            <a:off x="6922172" y="1318397"/>
            <a:ext cx="225632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cellule di </a:t>
            </a:r>
            <a:r>
              <a:rPr lang="it-IT" dirty="0" err="1"/>
              <a:t>Schwann</a:t>
            </a:r>
            <a:r>
              <a:rPr lang="it-IT" dirty="0"/>
              <a:t> possono avvolgere ripetutamente la loro membrana intorno ai neuriti o avvolgere solo col citoplasma uno o più neuriti, dando origine </a:t>
            </a:r>
            <a:r>
              <a:rPr lang="it-IT" dirty="0" smtClean="0"/>
              <a:t>alle </a:t>
            </a:r>
            <a:r>
              <a:rPr lang="it-IT" b="1" dirty="0"/>
              <a:t>fibre mieliniche </a:t>
            </a:r>
            <a:r>
              <a:rPr lang="it-IT" dirty="0"/>
              <a:t>o fibre </a:t>
            </a:r>
            <a:r>
              <a:rPr lang="it-IT" dirty="0" smtClean="0"/>
              <a:t>midollate distinte dalle </a:t>
            </a:r>
            <a:r>
              <a:rPr lang="it-IT" b="1" dirty="0" smtClean="0"/>
              <a:t>fibre </a:t>
            </a:r>
            <a:r>
              <a:rPr lang="it-IT" b="1" dirty="0" err="1"/>
              <a:t>amieliniche</a:t>
            </a:r>
            <a:r>
              <a:rPr lang="it-IT" b="1" dirty="0"/>
              <a:t> </a:t>
            </a:r>
            <a:r>
              <a:rPr lang="it-IT" dirty="0"/>
              <a:t>o </a:t>
            </a:r>
            <a:r>
              <a:rPr lang="it-IT" dirty="0" smtClean="0"/>
              <a:t>fibre grigie, prive di guaina mielinica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1562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D8E7F1C-D5E7-C04A-8AF7-CCEF1762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mielina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E57F86-BB7A-D740-9893-CFE5A7996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82914"/>
            <a:ext cx="6090290" cy="4973262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74077E8-30A4-FB40-B2BA-29B82C14F2DD}"/>
              </a:ext>
            </a:extLst>
          </p:cNvPr>
          <p:cNvSpPr txBox="1"/>
          <p:nvPr/>
        </p:nvSpPr>
        <p:spPr>
          <a:xfrm>
            <a:off x="116879" y="5899095"/>
            <a:ext cx="870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Sezione trasversale di fibre nervose mieliniche in cui è in evidenza il manicotto </a:t>
            </a:r>
            <a:r>
              <a:rPr lang="it-IT" sz="1400" dirty="0" smtClean="0"/>
              <a:t>di </a:t>
            </a:r>
            <a:r>
              <a:rPr lang="it-IT" sz="1400" dirty="0"/>
              <a:t>mielina colorato con tetrossido di </a:t>
            </a:r>
            <a:r>
              <a:rPr lang="it-IT" sz="1400" dirty="0" smtClean="0"/>
              <a:t>osmio, </a:t>
            </a:r>
            <a:r>
              <a:rPr lang="it-IT" sz="1400" dirty="0"/>
              <a:t>500X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41F238E-A3A4-9947-B3A2-D98BB216D53B}"/>
              </a:ext>
            </a:extLst>
          </p:cNvPr>
          <p:cNvSpPr txBox="1"/>
          <p:nvPr/>
        </p:nvSpPr>
        <p:spPr>
          <a:xfrm>
            <a:off x="6153346" y="1082914"/>
            <a:ext cx="2990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fibre mieliniche sono ricoperte da più strati sottili del citoplasma e della membrana cellulare della cellula di </a:t>
            </a:r>
            <a:r>
              <a:rPr lang="it-IT" dirty="0" err="1"/>
              <a:t>Schwann</a:t>
            </a:r>
            <a:r>
              <a:rPr lang="it-IT" dirty="0"/>
              <a:t>, che forma intorno all’assone un manicotto più o meno spesso.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287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51EFA8F-6A80-294B-B281-3B2B009D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L’encefalo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E276AC3-D5F9-864B-83CD-537129A32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68030" y="1163292"/>
            <a:ext cx="7405256" cy="545004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2300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EEA92C5-F4F2-BD4B-9981-6A5BE5DF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772"/>
            <a:ext cx="8229600" cy="914400"/>
          </a:xfrm>
        </p:spPr>
        <p:txBody>
          <a:bodyPr/>
          <a:lstStyle/>
          <a:p>
            <a:r>
              <a:rPr lang="it-IT" dirty="0"/>
              <a:t>I nodi di </a:t>
            </a:r>
            <a:r>
              <a:rPr lang="it-IT" dirty="0" err="1"/>
              <a:t>Ranvier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5555A95-430E-2C44-81A6-CBA4D64B1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084205"/>
            <a:ext cx="6831545" cy="527472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B4DC893-67A3-4E42-B66E-D235999938E7}"/>
              </a:ext>
            </a:extLst>
          </p:cNvPr>
          <p:cNvSpPr txBox="1"/>
          <p:nvPr/>
        </p:nvSpPr>
        <p:spPr>
          <a:xfrm>
            <a:off x="6831544" y="1084205"/>
            <a:ext cx="23124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manicotto è più o meno spesso, non continuo, ma con interruzioni periodiche, chiamate </a:t>
            </a:r>
            <a:r>
              <a:rPr lang="it-IT" b="1" dirty="0"/>
              <a:t>nodi di </a:t>
            </a:r>
            <a:r>
              <a:rPr lang="it-IT" b="1" dirty="0" err="1"/>
              <a:t>Ranvier</a:t>
            </a:r>
            <a:r>
              <a:rPr lang="it-IT" i="1" dirty="0"/>
              <a:t>.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9DB5F6F-786F-A140-A923-20FD119E5BEB}"/>
              </a:ext>
            </a:extLst>
          </p:cNvPr>
          <p:cNvSpPr txBox="1"/>
          <p:nvPr/>
        </p:nvSpPr>
        <p:spPr>
          <a:xfrm>
            <a:off x="6831544" y="6051148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4832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DF0D9AE-C64C-B142-AF41-8F29A28F6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36848" y="1447800"/>
            <a:ext cx="4693281" cy="49911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EEA92C5-F4F2-BD4B-9981-6A5BE5DF7937}"/>
              </a:ext>
            </a:extLst>
          </p:cNvPr>
          <p:cNvSpPr txBox="1">
            <a:spLocks/>
          </p:cNvSpPr>
          <p:nvPr/>
        </p:nvSpPr>
        <p:spPr bwMode="auto">
          <a:xfrm>
            <a:off x="609600" y="533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smtClean="0"/>
              <a:t>I nodi di Ranvier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9DB5F6F-786F-A140-A923-20FD119E5BEB}"/>
              </a:ext>
            </a:extLst>
          </p:cNvPr>
          <p:cNvSpPr txBox="1"/>
          <p:nvPr/>
        </p:nvSpPr>
        <p:spPr>
          <a:xfrm>
            <a:off x="6930129" y="6131127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538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7D8754-A1A9-9040-9B3F-3219F0DA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5571"/>
            <a:ext cx="8229600" cy="914400"/>
          </a:xfrm>
        </p:spPr>
        <p:txBody>
          <a:bodyPr/>
          <a:lstStyle/>
          <a:p>
            <a:r>
              <a:rPr lang="it-IT" dirty="0"/>
              <a:t>Il cervelletto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4C694AD-CABC-E340-BCF3-B75899C83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31864" y="1032410"/>
            <a:ext cx="7014261" cy="4867472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3C54C8B-52C8-654D-85E1-D86C32E4C492}"/>
              </a:ext>
            </a:extLst>
          </p:cNvPr>
          <p:cNvSpPr txBox="1"/>
          <p:nvPr/>
        </p:nvSpPr>
        <p:spPr>
          <a:xfrm>
            <a:off x="4438995" y="724633"/>
            <a:ext cx="3537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Cervelletto colorato con cloruro d’oro, 10X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ABD0F67-549B-7F45-A748-4BB8CB5EC354}"/>
              </a:ext>
            </a:extLst>
          </p:cNvPr>
          <p:cNvSpPr txBox="1"/>
          <p:nvPr/>
        </p:nvSpPr>
        <p:spPr>
          <a:xfrm>
            <a:off x="236886" y="5918154"/>
            <a:ext cx="890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</a:t>
            </a:r>
            <a:r>
              <a:rPr lang="it-IT" b="1" dirty="0"/>
              <a:t>cervelletto</a:t>
            </a:r>
            <a:r>
              <a:rPr lang="it-IT" dirty="0"/>
              <a:t> è</a:t>
            </a:r>
            <a:r>
              <a:rPr lang="it-IT" dirty="0" smtClean="0"/>
              <a:t> una parte </a:t>
            </a:r>
            <a:r>
              <a:rPr lang="it-IT" dirty="0"/>
              <a:t>dell’encefalo che si trova</a:t>
            </a:r>
            <a:r>
              <a:rPr lang="it-IT" dirty="0" smtClean="0"/>
              <a:t> posteriormente al </a:t>
            </a:r>
            <a:r>
              <a:rPr lang="it-IT" dirty="0"/>
              <a:t>cervello.</a:t>
            </a:r>
          </a:p>
          <a:p>
            <a:r>
              <a:rPr lang="it-IT" dirty="0"/>
              <a:t>Coordina sia i movimenti volontari sia la funzione muscolare che coordina la postura.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989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6CA1A60-85CB-FF44-B4C0-A973F3A4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cervelletto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3E96C9B-FC09-2A43-9D73-ECD54F12B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66"/>
          <a:stretch/>
        </p:blipFill>
        <p:spPr>
          <a:xfrm>
            <a:off x="0" y="1119984"/>
            <a:ext cx="7108699" cy="5310618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190434C-F6C5-7F44-A0FD-D8739A5DE87A}"/>
              </a:ext>
            </a:extLst>
          </p:cNvPr>
          <p:cNvSpPr txBox="1"/>
          <p:nvPr/>
        </p:nvSpPr>
        <p:spPr>
          <a:xfrm>
            <a:off x="7110366" y="6134761"/>
            <a:ext cx="50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64X</a:t>
            </a:r>
            <a:endParaRPr lang="it-IT" sz="1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0FA3A21-EB72-1241-8FC4-30100627913B}"/>
              </a:ext>
            </a:extLst>
          </p:cNvPr>
          <p:cNvSpPr txBox="1"/>
          <p:nvPr/>
        </p:nvSpPr>
        <p:spPr>
          <a:xfrm>
            <a:off x="7108699" y="1127154"/>
            <a:ext cx="2033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cervelletto in sezione presenta due strati: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1600" dirty="0"/>
              <a:t>quello più esterno si chiama </a:t>
            </a:r>
            <a:r>
              <a:rPr lang="it-IT" sz="1600" b="1" dirty="0" smtClean="0"/>
              <a:t>molecolare</a:t>
            </a:r>
            <a:r>
              <a:rPr lang="it-IT" sz="1600" dirty="0" smtClean="0"/>
              <a:t>;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1600" dirty="0"/>
              <a:t>quello più </a:t>
            </a:r>
            <a:r>
              <a:rPr lang="it-IT" sz="1600" dirty="0" smtClean="0"/>
              <a:t>interno </a:t>
            </a:r>
            <a:r>
              <a:rPr lang="it-IT" sz="1600" dirty="0"/>
              <a:t>si chiama </a:t>
            </a:r>
            <a:r>
              <a:rPr lang="it-IT" sz="1600" b="1" dirty="0"/>
              <a:t>strato dei granuli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343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0F26DF5-FEA2-5D4D-A251-49370EE7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cervelletto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3136219-BFBC-BB4E-B65E-DCB7DA35A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304535"/>
            <a:ext cx="6834586" cy="530958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E201972-3F69-384F-9E4D-9E6A2E10E006}"/>
              </a:ext>
            </a:extLst>
          </p:cNvPr>
          <p:cNvSpPr txBox="1"/>
          <p:nvPr/>
        </p:nvSpPr>
        <p:spPr>
          <a:xfrm>
            <a:off x="6834586" y="6306338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A71C83E-AF51-424A-AEEE-8C2410523B2D}"/>
              </a:ext>
            </a:extLst>
          </p:cNvPr>
          <p:cNvSpPr txBox="1"/>
          <p:nvPr/>
        </p:nvSpPr>
        <p:spPr>
          <a:xfrm>
            <a:off x="6834586" y="1290249"/>
            <a:ext cx="2309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 livello della giunzione tra lo stato molecolare e quelle dei granuli ci sono i corpi cellulari, voluminosi e a forma di fiasco, delle </a:t>
            </a:r>
            <a:r>
              <a:rPr lang="it-IT" sz="1600" b="1" dirty="0"/>
              <a:t>cellule di </a:t>
            </a:r>
            <a:r>
              <a:rPr lang="it-IT" sz="1600" b="1" dirty="0" err="1"/>
              <a:t>Purkinje</a:t>
            </a:r>
            <a:r>
              <a:rPr lang="it-IT" sz="1600" dirty="0"/>
              <a:t>, tipiche del cervelletto.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623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7FBFCD4-2E3E-4644-835D-89F2C121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089"/>
            <a:ext cx="8229600" cy="914400"/>
          </a:xfrm>
        </p:spPr>
        <p:txBody>
          <a:bodyPr/>
          <a:lstStyle/>
          <a:p>
            <a:r>
              <a:rPr lang="it-IT" dirty="0"/>
              <a:t>Il cervelletto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B1E7411-A1A9-0841-A7F0-4F05C8700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81520"/>
            <a:ext cx="7364541" cy="5539699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E39C909-3E3A-7A48-B0D9-2A7008CBDFCD}"/>
              </a:ext>
            </a:extLst>
          </p:cNvPr>
          <p:cNvSpPr txBox="1"/>
          <p:nvPr/>
        </p:nvSpPr>
        <p:spPr>
          <a:xfrm>
            <a:off x="7364541" y="1081520"/>
            <a:ext cx="1797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Confronto fra due colorazioni diverse del cervelletto. </a:t>
            </a:r>
          </a:p>
          <a:p>
            <a:r>
              <a:rPr lang="it-IT" sz="1400" dirty="0"/>
              <a:t>A sinistra è stato utilizzato il blu di toluidina, a destra il cloruro d’oro.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5AA3FCF-C8A8-1B4C-B74D-437220991764}"/>
              </a:ext>
            </a:extLst>
          </p:cNvPr>
          <p:cNvSpPr txBox="1"/>
          <p:nvPr/>
        </p:nvSpPr>
        <p:spPr>
          <a:xfrm>
            <a:off x="7364541" y="6313442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236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57D4820-271C-0644-83EF-18AD8BA4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489"/>
            <a:ext cx="8229600" cy="914400"/>
          </a:xfrm>
        </p:spPr>
        <p:txBody>
          <a:bodyPr/>
          <a:lstStyle/>
          <a:p>
            <a:r>
              <a:rPr lang="it-IT" dirty="0"/>
              <a:t>Le cellule </a:t>
            </a:r>
            <a:r>
              <a:rPr lang="it-IT" dirty="0" smtClean="0"/>
              <a:t>di </a:t>
            </a:r>
            <a:r>
              <a:rPr lang="it-IT" dirty="0" err="1"/>
              <a:t>Purkinje</a:t>
            </a:r>
            <a:endParaRPr lang="it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3FE191C-201A-0F4C-AC8B-008D7AEAA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65225"/>
            <a:ext cx="6926344" cy="575184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D9A3661-DF9C-9146-A158-F494541D9B46}"/>
              </a:ext>
            </a:extLst>
          </p:cNvPr>
          <p:cNvSpPr txBox="1"/>
          <p:nvPr/>
        </p:nvSpPr>
        <p:spPr>
          <a:xfrm>
            <a:off x="6931462" y="6304881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250X</a:t>
            </a:r>
            <a:endParaRPr lang="it-IT" sz="1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75ED54A-AF54-904A-B0D3-F6D765AF0633}"/>
              </a:ext>
            </a:extLst>
          </p:cNvPr>
          <p:cNvSpPr txBox="1"/>
          <p:nvPr/>
        </p:nvSpPr>
        <p:spPr>
          <a:xfrm>
            <a:off x="6926344" y="865225"/>
            <a:ext cx="22176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cellule </a:t>
            </a:r>
            <a:r>
              <a:rPr lang="it-IT" b="1" dirty="0" smtClean="0"/>
              <a:t>di </a:t>
            </a:r>
            <a:r>
              <a:rPr lang="it-IT" b="1" dirty="0" err="1"/>
              <a:t>Purkinje</a:t>
            </a:r>
            <a:r>
              <a:rPr lang="it-IT" b="1" dirty="0"/>
              <a:t> </a:t>
            </a:r>
            <a:r>
              <a:rPr lang="it-IT" dirty="0"/>
              <a:t>hanno numerosi dendriti che</a:t>
            </a:r>
            <a:r>
              <a:rPr lang="it-IT" dirty="0" smtClean="0"/>
              <a:t> si ramificano nello </a:t>
            </a:r>
            <a:r>
              <a:rPr lang="it-IT" dirty="0"/>
              <a:t>strato  molecolare.</a:t>
            </a:r>
          </a:p>
          <a:p>
            <a:endParaRPr lang="it-IT" dirty="0"/>
          </a:p>
          <a:p>
            <a:r>
              <a:rPr lang="it-IT" dirty="0"/>
              <a:t>Hanno un unico assone e rappresentano l’inizio della via efferente dal cervelletto.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105360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xmlns:a="http://schemas.openxmlformats.org/drawingml/2006/main" name="PPT Calitti" id="{65D79B5A-532A-4449-97AA-6FECDF72F1F7}" vid="{6147D113-FEA7-954C-9458-1B000007A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9746</TotalTime>
  <Words>949</Words>
  <Application>Microsoft Macintosh PowerPoint</Application>
  <PresentationFormat>Presentazione su schermo (4:3)</PresentationFormat>
  <Paragraphs>123</Paragraphs>
  <Slides>41</Slides>
  <Notes>1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Presentazione vuota</vt:lpstr>
      <vt:lpstr>Diapositiva 1</vt:lpstr>
      <vt:lpstr>Il sistema nervoso centrale</vt:lpstr>
      <vt:lpstr>Il tessuto nervoso</vt:lpstr>
      <vt:lpstr>L’encefalo</vt:lpstr>
      <vt:lpstr>Il cervelletto</vt:lpstr>
      <vt:lpstr>Il cervelletto</vt:lpstr>
      <vt:lpstr>Il cervelletto</vt:lpstr>
      <vt:lpstr>Il cervelletto</vt:lpstr>
      <vt:lpstr>Le cellule di Purkinje</vt:lpstr>
      <vt:lpstr>Le cellule di Purkinje</vt:lpstr>
      <vt:lpstr>Il midollo spinale</vt:lpstr>
      <vt:lpstr>Il midollo spinale</vt:lpstr>
      <vt:lpstr>Il midollo spinale</vt:lpstr>
      <vt:lpstr>Il midollo spinale</vt:lpstr>
      <vt:lpstr>I neuroni motori</vt:lpstr>
      <vt:lpstr>I neuroni motori</vt:lpstr>
      <vt:lpstr>Midollo spinale e mielina</vt:lpstr>
      <vt:lpstr>Neuroni multipolari</vt:lpstr>
      <vt:lpstr>Neuroni multipolari</vt:lpstr>
      <vt:lpstr>Neuroni multipolari</vt:lpstr>
      <vt:lpstr>Neuroni multipolari</vt:lpstr>
      <vt:lpstr>Neuroni multipolari</vt:lpstr>
      <vt:lpstr>Neurone multipolare</vt:lpstr>
      <vt:lpstr>Le neurofibrille</vt:lpstr>
      <vt:lpstr>Le spine</vt:lpstr>
      <vt:lpstr>I gangli spinali</vt:lpstr>
      <vt:lpstr>Il ganglio spinale</vt:lpstr>
      <vt:lpstr>Gli astrociti fibrosi</vt:lpstr>
      <vt:lpstr>Gli astrociti protoplasmatici</vt:lpstr>
      <vt:lpstr>Le cellule ependimali</vt:lpstr>
      <vt:lpstr>I plessi coroidei</vt:lpstr>
      <vt:lpstr>I nervi</vt:lpstr>
      <vt:lpstr>Diapositiva 33</vt:lpstr>
      <vt:lpstr>I nervi</vt:lpstr>
      <vt:lpstr>I nervi</vt:lpstr>
      <vt:lpstr>I nervi</vt:lpstr>
      <vt:lpstr>Le fibre mieliniche</vt:lpstr>
      <vt:lpstr>Le fibre mieliniche</vt:lpstr>
      <vt:lpstr>La mielina</vt:lpstr>
      <vt:lpstr>I nodi di Ranvier</vt:lpstr>
      <vt:lpstr>Diapositiva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di microscopia comparata dei vertebrati</dc:title>
  <dc:creator>Selvaggia Santin</dc:creator>
  <cp:lastModifiedBy>Sara Urbani</cp:lastModifiedBy>
  <cp:revision>137</cp:revision>
  <dcterms:created xsi:type="dcterms:W3CDTF">2020-07-06T13:03:32Z</dcterms:created>
  <dcterms:modified xsi:type="dcterms:W3CDTF">2020-07-06T13:03:52Z</dcterms:modified>
</cp:coreProperties>
</file>