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71" r:id="rId1"/>
  </p:sldMasterIdLst>
  <p:notesMasterIdLst>
    <p:notesMasterId r:id="rId43"/>
  </p:notesMasterIdLst>
  <p:sldIdLst>
    <p:sldId id="289" r:id="rId2"/>
    <p:sldId id="258" r:id="rId3"/>
    <p:sldId id="260" r:id="rId4"/>
    <p:sldId id="259" r:id="rId5"/>
    <p:sldId id="279" r:id="rId6"/>
    <p:sldId id="270" r:id="rId7"/>
    <p:sldId id="273" r:id="rId8"/>
    <p:sldId id="261" r:id="rId9"/>
    <p:sldId id="277" r:id="rId10"/>
    <p:sldId id="262" r:id="rId11"/>
    <p:sldId id="263" r:id="rId12"/>
    <p:sldId id="292" r:id="rId13"/>
    <p:sldId id="264" r:id="rId14"/>
    <p:sldId id="278" r:id="rId15"/>
    <p:sldId id="265" r:id="rId16"/>
    <p:sldId id="293" r:id="rId17"/>
    <p:sldId id="290" r:id="rId18"/>
    <p:sldId id="294" r:id="rId19"/>
    <p:sldId id="274" r:id="rId20"/>
    <p:sldId id="266" r:id="rId21"/>
    <p:sldId id="283" r:id="rId22"/>
    <p:sldId id="295" r:id="rId23"/>
    <p:sldId id="267" r:id="rId24"/>
    <p:sldId id="268" r:id="rId25"/>
    <p:sldId id="284" r:id="rId26"/>
    <p:sldId id="291" r:id="rId27"/>
    <p:sldId id="296" r:id="rId28"/>
    <p:sldId id="285" r:id="rId29"/>
    <p:sldId id="269" r:id="rId30"/>
    <p:sldId id="286" r:id="rId31"/>
    <p:sldId id="300" r:id="rId32"/>
    <p:sldId id="287" r:id="rId33"/>
    <p:sldId id="271" r:id="rId34"/>
    <p:sldId id="275" r:id="rId35"/>
    <p:sldId id="297" r:id="rId36"/>
    <p:sldId id="276" r:id="rId37"/>
    <p:sldId id="281" r:id="rId38"/>
    <p:sldId id="298" r:id="rId39"/>
    <p:sldId id="301" r:id="rId40"/>
    <p:sldId id="282" r:id="rId41"/>
    <p:sldId id="299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21231"/>
    <p:restoredTop sz="94810"/>
  </p:normalViewPr>
  <p:slideViewPr>
    <p:cSldViewPr snapToGrid="0" snapToObjects="1">
      <p:cViewPr varScale="1">
        <p:scale>
          <a:sx n="112" d="100"/>
          <a:sy n="112" d="100"/>
        </p:scale>
        <p:origin x="-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B9F78-A520-4044-BD80-65EE26E631E0}" type="datetimeFigureOut">
              <a:rPr lang="en-US" smtClean="0"/>
              <a:pPr/>
              <a:t>6-07-2020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82D90-8ED3-384E-B963-09605D2D62E3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38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819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158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584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042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6505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 </a:t>
            </a:r>
            <a:r>
              <a:rPr lang="en-US" dirty="0" err="1"/>
              <a:t>manca</a:t>
            </a:r>
            <a:r>
              <a:rPr lang="en-US" dirty="0"/>
              <a:t> </a:t>
            </a:r>
            <a:r>
              <a:rPr lang="en-US" dirty="0" err="1"/>
              <a:t>l’ingrandimento</a:t>
            </a:r>
            <a:r>
              <a:rPr lang="en-US" dirty="0"/>
              <a:t> (</a:t>
            </a:r>
            <a:r>
              <a:rPr lang="en-US" dirty="0" err="1"/>
              <a:t>potrebbe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un 64X)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2392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755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0430E73-E0EE-A54D-94E8-1CDEA5B879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4" y="3182938"/>
            <a:ext cx="184731" cy="3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sz="2250">
              <a:solidFill>
                <a:srgbClr val="FF0000"/>
              </a:solidFill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5913034-E047-EC40-9A33-5CFAFF1A285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41B3D25-E8F9-904C-808A-A3C7ACD56B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780B25D-82DC-8A40-9935-36FBFD20CC1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1C0F1743-F5FF-4041-B416-F0F6A75F6D14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</p:spPr>
        <p:txBody>
          <a:bodyPr anchor="t"/>
          <a:lstStyle>
            <a:lvl1pPr>
              <a:defRPr sz="3075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it-IT" noProof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184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F280C7B-E46A-6B48-8EF1-05677452D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DA49985-CDB4-B34C-95E0-01273DEE5BF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CAECDE-E10F-3244-A90D-D0F5AE850D3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814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F592858-4714-8B47-A0F5-0D782C7EED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AA2AC25-2E41-E94F-8811-4EEC822715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6DC7B6E6-748A-524D-BC1B-84F32AA4329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83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6A334AD-E106-F045-9D96-C61874B38B0B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5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67FEBD1-C1A2-064F-A7B4-98B7B69495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585527C-0545-8C4B-9679-746DCB7AD04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C5DD81E-C860-3D47-9DA7-AA6C5D7A36EB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607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44780FE-F67B-F247-8223-0B84DC8D3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62C0BF4-677E-8848-82E1-CE7353E0D4C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8E3286-DDFB-6648-9CA7-4F005BCC2FBC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449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F6715F7-8012-B347-B162-43EA0DF92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EAEF2A0-98D0-924F-93FE-A3D9F5293B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AC4B962-4C77-5E4C-B874-F0FF5A17B958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339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97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3D2C55D-6E7C-AA4B-8EFB-4D19621A34E8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8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AB61224-C0D3-9A48-AEDD-81884BA7E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6CCA114-EC4A-6B4C-B6EB-5E19898EC04C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33B403F-18CD-C546-893E-5DF8A97284A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406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68EA693-B279-1B42-A3D3-68187F6375B2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4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C451095-4D7A-B34A-A5F8-BAA85DA74C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F9E7975-BD65-834E-94DC-D81577949D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1" y="6626227"/>
            <a:ext cx="35337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600"/>
              <a:t>Floriana Calitti, </a:t>
            </a:r>
            <a:r>
              <a:rPr lang="it-IT" altLang="it-IT" sz="600" i="1"/>
              <a:t>Incontri di autori e testi </a:t>
            </a:r>
            <a:r>
              <a:rPr lang="it-IT" altLang="it-IT" sz="600"/>
              <a:t>© Zanichelli editore 2016</a:t>
            </a:r>
          </a:p>
        </p:txBody>
      </p:sp>
      <p:sp>
        <p:nvSpPr>
          <p:cNvPr id="6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6CB4602-9D85-4145-A495-DEF455852E3D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742786-E611-E048-BEA1-4B58FC0CA7D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04FF964-34EC-414A-A903-BA5360615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553200"/>
            <a:ext cx="2895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 altLang="it-IT"/>
              <a:t>Autore, Autore, Autore</a:t>
            </a:r>
            <a:r>
              <a:rPr lang="it-IT" altLang="it-IT" i="1"/>
              <a:t>Titolo </a:t>
            </a:r>
            <a:r>
              <a:rPr lang="it-IT" altLang="it-IT"/>
              <a:t>© Zanichelli editore 2009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80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9A4EB6F-DB77-9040-8255-E75F78D32DF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E4BEDA4-F3BB-2C43-89A9-9C9FB9B0D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7FD1775-D2F7-F14D-B22C-B6C8E6917CE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06C7421-9F0B-5A47-A561-29000F24490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5" name="Rectangl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683FFEB-B890-7042-9297-BC66E9381F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737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A118357-4496-9940-B591-13E4A1B5D7F5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027B451-F362-F340-B261-3E6B7C55E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02372CE-82A6-EC40-9C3D-F54A0FCAC3E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4051736-998D-634E-97E2-432BDBECD3F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27C3DA5-F5B0-954A-8C22-B0F5065869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2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B80BD43-1965-0B49-99DD-209CEDDB1C6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9EE96A5-BD1B-3F42-8445-33225223FA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75913B0-7CA9-954C-A68E-3BA0D33F7BC0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E12C8C24-50DC-FA41-AC69-18DBBB914083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3180E05-B0BE-D048-9C3E-2104F3156F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1445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CBFCA7F-094D-074A-8E3D-5A36F3173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21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862B9E9-10BB-A547-BC58-A8E53CCF8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8543455E-40A4-D04B-B99D-5F9E40854A9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9" name="Picture 9" descr="LOG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506338C-6D25-174C-AEDF-7BF656F7F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915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0"/>
        </a:spcAft>
        <a:buClr>
          <a:srgbClr val="FF0000"/>
        </a:buClr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19075" indent="4286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90575" indent="142875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1500">
          <a:solidFill>
            <a:schemeClr val="tx1"/>
          </a:solidFill>
          <a:latin typeface="+mn-lt"/>
          <a:ea typeface="+mn-ea"/>
        </a:defRPr>
      </a:lvl3pPr>
      <a:lvl4pPr marL="1076325" indent="13930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13620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5pPr>
      <a:lvl6pPr marL="17049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0478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23907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27336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/>
          </p:cNvSpPr>
          <p:nvPr/>
        </p:nvSpPr>
        <p:spPr bwMode="auto">
          <a:xfrm>
            <a:off x="1802590" y="1731062"/>
            <a:ext cx="5854214" cy="154348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38920" name="Rectangle 6"/>
          <p:cNvSpPr>
            <a:spLocks/>
          </p:cNvSpPr>
          <p:nvPr/>
        </p:nvSpPr>
        <p:spPr bwMode="auto">
          <a:xfrm>
            <a:off x="1803670" y="1321699"/>
            <a:ext cx="5927663" cy="4752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7" name="Rectangl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A1B88DC-8DBA-8C41-8A29-F54E186C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31062"/>
            <a:ext cx="7783830" cy="30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 sz="80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292100" indent="57150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" pitchFamily="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100" indent="1905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pitchFamily="2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435100" indent="1857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161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733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305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877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449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4000" kern="0" dirty="0" err="1" smtClean="0"/>
              <a:t>Tessuti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e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organi</a:t>
            </a:r>
            <a:r>
              <a:rPr lang="en-US" sz="4000" kern="0" dirty="0" smtClean="0"/>
              <a:t> al </a:t>
            </a:r>
            <a:r>
              <a:rPr lang="en-US" sz="4000" kern="0" dirty="0" err="1" smtClean="0"/>
              <a:t>microscopio</a:t>
            </a:r>
            <a:endParaRPr lang="en-US" sz="4000" kern="0" dirty="0" smtClean="0"/>
          </a:p>
          <a:p>
            <a:pPr algn="ctr"/>
            <a:endParaRPr lang="en-US" sz="4800" kern="0" dirty="0" smtClean="0"/>
          </a:p>
          <a:p>
            <a:pPr algn="ctr"/>
            <a:r>
              <a:rPr lang="en-US" sz="6000" kern="0" dirty="0" smtClean="0"/>
              <a:t>Il </a:t>
            </a:r>
            <a:r>
              <a:rPr lang="en-US" sz="6000" kern="0" dirty="0" err="1" smtClean="0"/>
              <a:t>sistema</a:t>
            </a:r>
            <a:r>
              <a:rPr lang="en-US" sz="6000" kern="0" dirty="0"/>
              <a:t> </a:t>
            </a:r>
            <a:r>
              <a:rPr lang="en-US" sz="6000" kern="0" dirty="0" err="1" smtClean="0"/>
              <a:t>tegumentario</a:t>
            </a:r>
            <a:endParaRPr lang="it-IT" sz="6000" kern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0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5109"/>
          <a:stretch/>
        </p:blipFill>
        <p:spPr>
          <a:xfrm>
            <a:off x="0" y="1074205"/>
            <a:ext cx="7016118" cy="5538210"/>
          </a:xfrm>
        </p:spPr>
      </p:pic>
      <p:sp>
        <p:nvSpPr>
          <p:cNvPr id="7" name="TextBox 6"/>
          <p:cNvSpPr txBox="1"/>
          <p:nvPr/>
        </p:nvSpPr>
        <p:spPr>
          <a:xfrm>
            <a:off x="5157917" y="774124"/>
            <a:ext cx="18582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Papilla del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pelo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500X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1B27B64-6FD8-BF47-AA34-3EE0524C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07" y="208829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0159A92-35E1-FB4C-9CE9-87D442C0A1C7}"/>
              </a:ext>
            </a:extLst>
          </p:cNvPr>
          <p:cNvSpPr txBox="1"/>
          <p:nvPr/>
        </p:nvSpPr>
        <p:spPr>
          <a:xfrm>
            <a:off x="7016118" y="1074206"/>
            <a:ext cx="212788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derma si trovano le </a:t>
            </a:r>
            <a:r>
              <a:rPr lang="it-IT" b="1" dirty="0"/>
              <a:t>papille dermiche </a:t>
            </a:r>
            <a:r>
              <a:rPr lang="it-IT" dirty="0"/>
              <a:t>da cui si originano i peli.</a:t>
            </a:r>
          </a:p>
          <a:p>
            <a:endParaRPr lang="it-IT" dirty="0"/>
          </a:p>
          <a:p>
            <a:r>
              <a:rPr lang="it-IT" dirty="0"/>
              <a:t>La parte profonda del pelo è rigonfiata a costituire il </a:t>
            </a:r>
            <a:r>
              <a:rPr lang="it-IT" b="1" dirty="0"/>
              <a:t>bulbo</a:t>
            </a:r>
            <a:r>
              <a:rPr lang="it-IT" dirty="0"/>
              <a:t>. Esso è formato da cellule disposte attorno </a:t>
            </a:r>
            <a:r>
              <a:rPr lang="it-IT" dirty="0" smtClean="0"/>
              <a:t>a </a:t>
            </a:r>
            <a:r>
              <a:rPr lang="it-IT" dirty="0"/>
              <a:t>una</a:t>
            </a:r>
            <a:r>
              <a:rPr lang="it-IT" dirty="0" smtClean="0"/>
              <a:t> papilla </a:t>
            </a:r>
            <a:r>
              <a:rPr lang="it-IT" dirty="0"/>
              <a:t>dermica.</a:t>
            </a:r>
          </a:p>
          <a:p>
            <a:endParaRPr lang="it-IT" dirty="0"/>
          </a:p>
          <a:p>
            <a:r>
              <a:rPr lang="it-IT" dirty="0"/>
              <a:t>Lo strato più profondo del bulbo è detto </a:t>
            </a:r>
            <a:r>
              <a:rPr lang="it-IT" b="1" dirty="0"/>
              <a:t>matrice del pelo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642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" y="967065"/>
            <a:ext cx="7248057" cy="5423667"/>
          </a:xfrm>
        </p:spPr>
      </p:pic>
      <p:sp>
        <p:nvSpPr>
          <p:cNvPr id="5" name="TextBox 4"/>
          <p:cNvSpPr txBox="1"/>
          <p:nvPr/>
        </p:nvSpPr>
        <p:spPr>
          <a:xfrm>
            <a:off x="3735556" y="666983"/>
            <a:ext cx="35125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Melanociti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alla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base del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bulbo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pilifero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500X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18026D9-743A-F148-B3BC-159176CBF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4" y="95778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476DA99-7BB1-D842-A34C-B904944D0E90}"/>
              </a:ext>
            </a:extLst>
          </p:cNvPr>
          <p:cNvSpPr txBox="1"/>
          <p:nvPr/>
        </p:nvSpPr>
        <p:spPr>
          <a:xfrm>
            <a:off x="7215792" y="967065"/>
            <a:ext cx="19282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it-IT" dirty="0"/>
              <a:t>Tra le cellule epiteliali  indifferenziate della matrice del pelo si osservano i </a:t>
            </a:r>
            <a:r>
              <a:rPr lang="it-IT" b="1" dirty="0"/>
              <a:t>melanociti,</a:t>
            </a:r>
            <a:r>
              <a:rPr lang="it-IT" dirty="0"/>
              <a:t> che producono la melanina.</a:t>
            </a:r>
          </a:p>
          <a:p>
            <a:pPr>
              <a:buClr>
                <a:srgbClr val="FF0000"/>
              </a:buClr>
            </a:pPr>
            <a:endParaRPr lang="it-IT" dirty="0"/>
          </a:p>
          <a:p>
            <a:pPr>
              <a:buClr>
                <a:srgbClr val="FF0000"/>
              </a:buClr>
            </a:pPr>
            <a:r>
              <a:rPr lang="it-IT" dirty="0"/>
              <a:t>Essi sono visibili anche nella zona midollare del follicolo pilifero.</a:t>
            </a:r>
          </a:p>
          <a:p>
            <a:pPr>
              <a:buClr>
                <a:srgbClr val="FF0000"/>
              </a:buClr>
            </a:pP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0870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7461" y="662459"/>
            <a:ext cx="7978914" cy="5951037"/>
          </a:xfrm>
        </p:spPr>
      </p:pic>
      <p:sp>
        <p:nvSpPr>
          <p:cNvPr id="5" name="TextBox 4"/>
          <p:cNvSpPr txBox="1"/>
          <p:nvPr/>
        </p:nvSpPr>
        <p:spPr>
          <a:xfrm>
            <a:off x="5838231" y="362377"/>
            <a:ext cx="28781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Capillari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 smtClean="0">
                <a:latin typeface="Arial" charset="0"/>
                <a:ea typeface="Arial" charset="0"/>
                <a:cs typeface="Arial" charset="0"/>
              </a:rPr>
              <a:t>nella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papilla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dermica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50X</a:t>
            </a: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4F3D7C-6143-8C45-A912-0A2C6597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8" y="94725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1189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852717"/>
            <a:ext cx="7447548" cy="5560157"/>
          </a:xfrm>
        </p:spPr>
      </p:pic>
      <p:sp>
        <p:nvSpPr>
          <p:cNvPr id="5" name="TextBox 4"/>
          <p:cNvSpPr txBox="1"/>
          <p:nvPr/>
        </p:nvSpPr>
        <p:spPr>
          <a:xfrm>
            <a:off x="3723452" y="552635"/>
            <a:ext cx="37240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Struttura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del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pelo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sezione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trasversale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250X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4F3D7C-6143-8C45-A912-0A2C6597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8" y="94725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9368805-7C4D-C34A-92D9-A550B703505F}"/>
              </a:ext>
            </a:extLst>
          </p:cNvPr>
          <p:cNvSpPr txBox="1"/>
          <p:nvPr/>
        </p:nvSpPr>
        <p:spPr>
          <a:xfrm>
            <a:off x="7447548" y="852717"/>
            <a:ext cx="1696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pelo, in sezione trasversale, è formato da 3 sezioni concentriche:</a:t>
            </a:r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fusto del pelo;</a:t>
            </a:r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epidermide del follicolo;</a:t>
            </a:r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guaina connettivale.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297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150" y="1056049"/>
            <a:ext cx="2943050" cy="46946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55664" y="1059523"/>
            <a:ext cx="6025132" cy="4679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3289" y="573440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Diversi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tipi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peli</a:t>
            </a: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574" y="5734401"/>
            <a:ext cx="2021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Capelli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diverso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colore</a:t>
            </a: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49C64DC-E374-D141-9962-D318407E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4" y="359058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 e i capelli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731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13646" y="1307530"/>
            <a:ext cx="6744783" cy="5083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2383" y="1007448"/>
            <a:ext cx="24160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Ultima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falange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dito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medio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24D9E44-AE81-B348-BBE4-A5B0D607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00" y="621730"/>
            <a:ext cx="2055091" cy="685800"/>
          </a:xfrm>
        </p:spPr>
        <p:txBody>
          <a:bodyPr/>
          <a:lstStyle/>
          <a:p>
            <a:r>
              <a:rPr lang="it-IT" altLang="it-IT" sz="2800" dirty="0" smtClean="0"/>
              <a:t>Le unghie</a:t>
            </a:r>
            <a:endParaRPr lang="it-IT" altLang="it-IT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1252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523"/>
          <a:stretch/>
        </p:blipFill>
        <p:spPr bwMode="auto">
          <a:xfrm>
            <a:off x="1392658" y="1698949"/>
            <a:ext cx="6806145" cy="46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4368908" y="1398867"/>
            <a:ext cx="38298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Dito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embrione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 con </a:t>
            </a:r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unghia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00" dirty="0" err="1">
                <a:latin typeface="Arial" charset="0"/>
                <a:ea typeface="Arial" charset="0"/>
                <a:cs typeface="Arial" charset="0"/>
              </a:rPr>
              <a:t>formazione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, 64X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24D9E44-AE81-B348-BBE4-A5B0D607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00" y="621730"/>
            <a:ext cx="2055091" cy="685800"/>
          </a:xfrm>
        </p:spPr>
        <p:txBody>
          <a:bodyPr/>
          <a:lstStyle/>
          <a:p>
            <a:r>
              <a:rPr lang="it-IT" altLang="it-IT" sz="2800" dirty="0" smtClean="0"/>
              <a:t>Le unghie</a:t>
            </a:r>
            <a:endParaRPr lang="it-IT" altLang="it-IT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3656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27B83E2-5397-E84C-99F3-CD811E3D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77" y="311961"/>
            <a:ext cx="4977245" cy="503959"/>
          </a:xfrm>
        </p:spPr>
        <p:txBody>
          <a:bodyPr/>
          <a:lstStyle/>
          <a:p>
            <a:r>
              <a:rPr lang="it-IT" sz="2800" dirty="0"/>
              <a:t>Le ghiandole sudoripare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EF7E83E-BAFE-D54F-AB84-CE8329D4BE52}"/>
              </a:ext>
            </a:extLst>
          </p:cNvPr>
          <p:cNvSpPr txBox="1"/>
          <p:nvPr/>
        </p:nvSpPr>
        <p:spPr>
          <a:xfrm>
            <a:off x="368877" y="895764"/>
            <a:ext cx="7654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/>
              <a:t>Le </a:t>
            </a:r>
            <a:r>
              <a:rPr lang="it-IT" altLang="it-IT" b="1" dirty="0"/>
              <a:t>ghiandole sudoripare </a:t>
            </a:r>
            <a:r>
              <a:rPr lang="it-IT" altLang="it-IT" dirty="0"/>
              <a:t>secernono </a:t>
            </a:r>
            <a:r>
              <a:rPr lang="it-IT" altLang="it-IT" b="1" dirty="0"/>
              <a:t>sudore </a:t>
            </a:r>
            <a:r>
              <a:rPr lang="it-IT" altLang="it-IT" dirty="0"/>
              <a:t>per consentire il mantenimento interno della temperatura corporea</a:t>
            </a:r>
            <a:r>
              <a:rPr lang="it-IT" altLang="it-IT" dirty="0" smtClean="0"/>
              <a:t>.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9A0BFCF-ABD0-DC46-BD40-4A02609D1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55348" y="1627900"/>
            <a:ext cx="6967775" cy="485766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478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27B83E2-5397-E84C-99F3-CD811E3D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77" y="311961"/>
            <a:ext cx="4977245" cy="503959"/>
          </a:xfrm>
        </p:spPr>
        <p:txBody>
          <a:bodyPr/>
          <a:lstStyle/>
          <a:p>
            <a:r>
              <a:rPr lang="it-IT" sz="2800" dirty="0"/>
              <a:t>Le ghiandole sudoripare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64B9520-887A-5B4D-8EF5-608E374E2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7957" y="815920"/>
            <a:ext cx="4431461" cy="551201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35776" y="643218"/>
            <a:ext cx="4221033" cy="5684719"/>
          </a:xfrm>
        </p:spPr>
      </p:pic>
      <p:sp>
        <p:nvSpPr>
          <p:cNvPr id="7" name="TextBox 7"/>
          <p:cNvSpPr txBox="1"/>
          <p:nvPr/>
        </p:nvSpPr>
        <p:spPr>
          <a:xfrm>
            <a:off x="5912612" y="347211"/>
            <a:ext cx="30441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Creste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epidermiche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superficie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64X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8884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B69F81B-809B-B746-B4BB-4F240F9A6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093"/>
          <a:stretch/>
        </p:blipFill>
        <p:spPr>
          <a:xfrm>
            <a:off x="4438315" y="0"/>
            <a:ext cx="4705685" cy="6624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4BCDD65-83CC-CC4D-BC0D-423169816AEE}"/>
              </a:ext>
            </a:extLst>
          </p:cNvPr>
          <p:cNvSpPr txBox="1"/>
          <p:nvPr/>
        </p:nvSpPr>
        <p:spPr>
          <a:xfrm>
            <a:off x="2880063" y="967884"/>
            <a:ext cx="1463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Epidermide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32X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569539A-BE61-6948-90F1-1AC22DD2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77220"/>
            <a:ext cx="4977245" cy="503959"/>
          </a:xfrm>
        </p:spPr>
        <p:txBody>
          <a:bodyPr/>
          <a:lstStyle/>
          <a:p>
            <a:r>
              <a:rPr lang="it-IT" sz="2800" dirty="0"/>
              <a:t>Le ghiandole sudoripare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96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359701"/>
            <a:ext cx="7682679" cy="5273450"/>
          </a:xfrm>
        </p:spPr>
      </p:pic>
      <p:sp>
        <p:nvSpPr>
          <p:cNvPr id="5" name="TextBox 4"/>
          <p:cNvSpPr txBox="1"/>
          <p:nvPr/>
        </p:nvSpPr>
        <p:spPr>
          <a:xfrm>
            <a:off x="0" y="1059619"/>
            <a:ext cx="27192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Cute </a:t>
            </a:r>
            <a:r>
              <a:rPr lang="en-US" sz="1350" dirty="0" err="1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della</a:t>
            </a:r>
            <a:r>
              <a:rPr lang="en-US" sz="135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pianta</a:t>
            </a:r>
            <a:r>
              <a:rPr lang="en-US" sz="1350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del </a:t>
            </a:r>
            <a:r>
              <a:rPr lang="en-US" sz="1350" dirty="0" err="1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piede</a:t>
            </a:r>
            <a:r>
              <a:rPr lang="en-US" sz="135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, 32X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93A5AE5-6F99-8746-AF70-B30E24E3CD99}"/>
              </a:ext>
            </a:extLst>
          </p:cNvPr>
          <p:cNvSpPr txBox="1"/>
          <p:nvPr/>
        </p:nvSpPr>
        <p:spPr>
          <a:xfrm>
            <a:off x="6227445" y="362719"/>
            <a:ext cx="291655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Il sistema  </a:t>
            </a:r>
            <a:r>
              <a:rPr lang="it-IT" dirty="0"/>
              <a:t>tegumentario è composto da:</a:t>
            </a:r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la </a:t>
            </a:r>
            <a:r>
              <a:rPr lang="it-IT" b="1" dirty="0" smtClean="0"/>
              <a:t>cute</a:t>
            </a:r>
            <a:r>
              <a:rPr lang="it-IT" dirty="0" smtClean="0"/>
              <a:t> </a:t>
            </a:r>
            <a:r>
              <a:rPr lang="it-IT" dirty="0"/>
              <a:t>divisa in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i="1" dirty="0"/>
              <a:t>epidermide;</a:t>
            </a:r>
            <a:r>
              <a:rPr lang="it-IT" dirty="0"/>
              <a:t>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it-IT" i="1" dirty="0"/>
              <a:t>derma;</a:t>
            </a:r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l’</a:t>
            </a:r>
            <a:r>
              <a:rPr lang="it-IT" b="1" dirty="0"/>
              <a:t>ipoderma</a:t>
            </a:r>
            <a:r>
              <a:rPr lang="it-IT" dirty="0"/>
              <a:t> (tessuto connettivo lasso ricco di cellule adipose)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8C56382-9734-4045-8109-A19213B3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77" y="121691"/>
            <a:ext cx="5704793" cy="685800"/>
          </a:xfrm>
        </p:spPr>
        <p:txBody>
          <a:bodyPr/>
          <a:lstStyle/>
          <a:p>
            <a:r>
              <a:rPr lang="it-IT" altLang="it-IT" sz="2800" dirty="0" smtClean="0"/>
              <a:t>Il sistema tegumentario</a:t>
            </a:r>
            <a:endParaRPr lang="it-IT" altLang="it-IT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9841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43432" y="919248"/>
            <a:ext cx="7054949" cy="5301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2415" y="6208590"/>
            <a:ext cx="23391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sudoripara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100X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3556867-9CDD-AA49-9EE0-DFE7EBC7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8" y="184652"/>
            <a:ext cx="4859117" cy="537243"/>
          </a:xfrm>
        </p:spPr>
        <p:txBody>
          <a:bodyPr/>
          <a:lstStyle/>
          <a:p>
            <a:r>
              <a:rPr lang="it-IT" altLang="it-IT" sz="2800" dirty="0"/>
              <a:t>Le ghiandole sudoripare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E513FF2-4112-8F4E-92BE-F63B49E207A3}"/>
              </a:ext>
            </a:extLst>
          </p:cNvPr>
          <p:cNvSpPr txBox="1"/>
          <p:nvPr/>
        </p:nvSpPr>
        <p:spPr>
          <a:xfrm>
            <a:off x="7011517" y="810296"/>
            <a:ext cx="2132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Queste </a:t>
            </a:r>
            <a:r>
              <a:rPr lang="it-IT" dirty="0" err="1" smtClean="0"/>
              <a:t>sono</a:t>
            </a:r>
            <a:r>
              <a:rPr lang="it-IT" dirty="0" err="1"/>
              <a:t> </a:t>
            </a:r>
            <a:r>
              <a:rPr lang="it-IT" i="1" dirty="0" err="1"/>
              <a:t>ghiandole</a:t>
            </a:r>
            <a:r>
              <a:rPr lang="it-IT" i="1" dirty="0"/>
              <a:t> tubulari semplici di tipo glomerulare.</a:t>
            </a:r>
          </a:p>
          <a:p>
            <a:endParaRPr lang="it-IT" i="1" dirty="0"/>
          </a:p>
          <a:p>
            <a:r>
              <a:rPr lang="it-IT" dirty="0"/>
              <a:t>La porzione secernente forma un gomitolo, detto </a:t>
            </a:r>
            <a:r>
              <a:rPr lang="it-IT" i="1" dirty="0"/>
              <a:t>glomerulo.</a:t>
            </a:r>
          </a:p>
          <a:p>
            <a:endParaRPr lang="it-IT" i="1" dirty="0"/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999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1863"/>
          <a:stretch/>
        </p:blipFill>
        <p:spPr>
          <a:xfrm>
            <a:off x="4050994" y="626705"/>
            <a:ext cx="5093006" cy="5988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4482" y="626286"/>
            <a:ext cx="2486512" cy="30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sudoripara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64X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157A328-1F19-B14C-A7DE-04AC5C38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9" y="0"/>
            <a:ext cx="4531887" cy="685800"/>
          </a:xfrm>
        </p:spPr>
        <p:txBody>
          <a:bodyPr/>
          <a:lstStyle/>
          <a:p>
            <a:r>
              <a:rPr lang="it-IT" altLang="it-IT" sz="2800" dirty="0"/>
              <a:t>Le ghiandole sudoripare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728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157A328-1F19-B14C-A7DE-04AC5C38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96" y="346456"/>
            <a:ext cx="4531887" cy="685800"/>
          </a:xfrm>
        </p:spPr>
        <p:txBody>
          <a:bodyPr/>
          <a:lstStyle/>
          <a:p>
            <a:r>
              <a:rPr lang="it-IT" altLang="it-IT" sz="2800" dirty="0"/>
              <a:t>Le ghiandole sudoripare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94820" y="972191"/>
            <a:ext cx="7345796" cy="55312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47478" y="671364"/>
            <a:ext cx="2593138" cy="30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sudoripara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250X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646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19365" y="0"/>
            <a:ext cx="4824635" cy="6611217"/>
          </a:xfrm>
        </p:spPr>
      </p:pic>
      <p:sp>
        <p:nvSpPr>
          <p:cNvPr id="5" name="TextBox 4"/>
          <p:cNvSpPr txBox="1"/>
          <p:nvPr/>
        </p:nvSpPr>
        <p:spPr>
          <a:xfrm>
            <a:off x="1026442" y="6092565"/>
            <a:ext cx="32929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Condotto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spirale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sudoripara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attraverso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l’epidermide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250X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C136E55-C464-7440-A7ED-ECDFBDB0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02" y="168793"/>
            <a:ext cx="4925439" cy="685800"/>
          </a:xfrm>
        </p:spPr>
        <p:txBody>
          <a:bodyPr/>
          <a:lstStyle/>
          <a:p>
            <a:r>
              <a:rPr lang="it-IT" altLang="it-IT" sz="2800" dirty="0"/>
              <a:t>Le ghiandole sudoripare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AF15B5D-88A4-9D47-ACB8-0E79508A65F7}"/>
              </a:ext>
            </a:extLst>
          </p:cNvPr>
          <p:cNvSpPr/>
          <p:nvPr/>
        </p:nvSpPr>
        <p:spPr>
          <a:xfrm>
            <a:off x="415002" y="1001296"/>
            <a:ext cx="3583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Ogni </a:t>
            </a:r>
            <a:r>
              <a:rPr lang="it-IT" dirty="0"/>
              <a:t>ghiandola ha un dotto escretore che termina a spirale nell’epidermide.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4460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09573" y="713198"/>
            <a:ext cx="7445134" cy="5589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6124" y="397020"/>
            <a:ext cx="22085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sebacea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250X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D8C3106-CC04-DA45-BA6B-3F02A7E8C553}"/>
              </a:ext>
            </a:extLst>
          </p:cNvPr>
          <p:cNvCxnSpPr>
            <a:cxnSpLocks/>
            <a:endCxn id="4" idx="0"/>
          </p:cNvCxnSpPr>
          <p:nvPr/>
        </p:nvCxnSpPr>
        <p:spPr bwMode="auto">
          <a:xfrm flipV="1">
            <a:off x="3361156" y="713198"/>
            <a:ext cx="1270984" cy="5069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0EF5CEA-9C8A-4949-B3B8-6FD8AC37C819}"/>
              </a:ext>
            </a:extLst>
          </p:cNvPr>
          <p:cNvCxnSpPr>
            <a:cxnSpLocks/>
            <a:endCxn id="4" idx="2"/>
          </p:cNvCxnSpPr>
          <p:nvPr/>
        </p:nvCxnSpPr>
        <p:spPr bwMode="auto">
          <a:xfrm>
            <a:off x="3320837" y="3807360"/>
            <a:ext cx="1311303" cy="24951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4EB2960-620F-F346-AE03-54C695508DF9}"/>
              </a:ext>
            </a:extLst>
          </p:cNvPr>
          <p:cNvSpPr/>
          <p:nvPr/>
        </p:nvSpPr>
        <p:spPr bwMode="auto">
          <a:xfrm>
            <a:off x="1253434" y="1486093"/>
            <a:ext cx="1296329" cy="2698595"/>
          </a:xfrm>
          <a:prstGeom prst="rect">
            <a:avLst/>
          </a:prstGeom>
          <a:solidFill>
            <a:schemeClr val="bg1">
              <a:alpha val="0"/>
            </a:schemeClr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B1F92E7-EFA4-C74A-A8CE-C9458935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15" y="137997"/>
            <a:ext cx="4541406" cy="685800"/>
          </a:xfrm>
        </p:spPr>
        <p:txBody>
          <a:bodyPr/>
          <a:lstStyle/>
          <a:p>
            <a:r>
              <a:rPr lang="it-IT" altLang="it-IT" sz="2800" dirty="0"/>
              <a:t>Le ghiandole sebacee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371027F0-5DB0-B541-8CAC-2EA0CC9A6462}"/>
              </a:ext>
            </a:extLst>
          </p:cNvPr>
          <p:cNvSpPr/>
          <p:nvPr/>
        </p:nvSpPr>
        <p:spPr>
          <a:xfrm>
            <a:off x="1058028" y="6233148"/>
            <a:ext cx="7148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ghiandole sebacee </a:t>
            </a:r>
            <a:r>
              <a:rPr lang="it-IT" altLang="it-IT" dirty="0"/>
              <a:t>secernono una sostanza oleosa, detta </a:t>
            </a:r>
            <a:r>
              <a:rPr lang="it-IT" altLang="it-IT" b="1" dirty="0"/>
              <a:t>sebo.</a:t>
            </a:r>
            <a:r>
              <a:rPr lang="it-IT" altLang="it-IT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4417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8325" y="1037441"/>
            <a:ext cx="7449151" cy="5583206"/>
          </a:xfrm>
        </p:spPr>
      </p:pic>
      <p:sp>
        <p:nvSpPr>
          <p:cNvPr id="6" name="TextBox 5"/>
          <p:cNvSpPr txBox="1"/>
          <p:nvPr/>
        </p:nvSpPr>
        <p:spPr>
          <a:xfrm>
            <a:off x="911300" y="737359"/>
            <a:ext cx="71968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Epidermide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umana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con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sebacea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follicolo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pilifero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muscolo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erettore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del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pelo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25X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E488D51-45D2-DD40-B6F9-9B3020FC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5" y="171450"/>
            <a:ext cx="4004394" cy="685800"/>
          </a:xfrm>
        </p:spPr>
        <p:txBody>
          <a:bodyPr/>
          <a:lstStyle/>
          <a:p>
            <a:r>
              <a:rPr lang="it-IT" altLang="it-IT" sz="2800" dirty="0"/>
              <a:t>Le ghiandole sebacee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138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455E91D-4A0B-B445-9AEB-4DFC8587B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11726"/>
          <a:stretch/>
        </p:blipFill>
        <p:spPr>
          <a:xfrm>
            <a:off x="484848" y="1097646"/>
            <a:ext cx="8252012" cy="5468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0D45C9-2BE6-9F4B-9673-FC8058E1EF7F}"/>
              </a:ext>
            </a:extLst>
          </p:cNvPr>
          <p:cNvSpPr txBox="1"/>
          <p:nvPr/>
        </p:nvSpPr>
        <p:spPr>
          <a:xfrm>
            <a:off x="5295602" y="797565"/>
            <a:ext cx="31951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Particolare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sebacea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250X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3FA62D7F-C4A4-9643-B75E-C7AC3CA08754}"/>
              </a:ext>
            </a:extLst>
          </p:cNvPr>
          <p:cNvSpPr txBox="1">
            <a:spLocks/>
          </p:cNvSpPr>
          <p:nvPr/>
        </p:nvSpPr>
        <p:spPr bwMode="auto">
          <a:xfrm>
            <a:off x="275040" y="358288"/>
            <a:ext cx="42127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it-IT" sz="2800" kern="0" dirty="0"/>
              <a:t>Le ghiandole sebacee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1744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3FA62D7F-C4A4-9643-B75E-C7AC3CA08754}"/>
              </a:ext>
            </a:extLst>
          </p:cNvPr>
          <p:cNvSpPr txBox="1">
            <a:spLocks/>
          </p:cNvSpPr>
          <p:nvPr/>
        </p:nvSpPr>
        <p:spPr bwMode="auto">
          <a:xfrm>
            <a:off x="275040" y="358288"/>
            <a:ext cx="42127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it-IT" sz="2800" kern="0" dirty="0"/>
              <a:t>Le ghiandole sebacee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05FB777-E56D-A840-B0B5-69BD71662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4206"/>
          <a:stretch/>
        </p:blipFill>
        <p:spPr>
          <a:xfrm>
            <a:off x="1690014" y="1329520"/>
            <a:ext cx="6129814" cy="52895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5E6C7B4-EF55-AA48-8A17-63D8166632A0}"/>
              </a:ext>
            </a:extLst>
          </p:cNvPr>
          <p:cNvSpPr txBox="1"/>
          <p:nvPr/>
        </p:nvSpPr>
        <p:spPr>
          <a:xfrm>
            <a:off x="4644903" y="1023604"/>
            <a:ext cx="3174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Cellule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della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 smtClean="0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sebacea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500X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1742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95347" y="1125556"/>
            <a:ext cx="6977644" cy="5121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9413" y="809085"/>
            <a:ext cx="28200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Lobo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/>
              <a:t> </a:t>
            </a:r>
            <a:r>
              <a:rPr lang="en-US" sz="1350" dirty="0" err="1"/>
              <a:t>mammaria</a:t>
            </a:r>
            <a:r>
              <a:rPr lang="en-US" sz="1350" dirty="0"/>
              <a:t>, 64X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84F46BC6-5C5D-8942-ABA1-9A2A996F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214270"/>
            <a:ext cx="5040629" cy="685800"/>
          </a:xfrm>
        </p:spPr>
        <p:txBody>
          <a:bodyPr/>
          <a:lstStyle/>
          <a:p>
            <a:r>
              <a:rPr lang="it-IT" altLang="it-IT" sz="2800" dirty="0"/>
              <a:t>Le ghiandole mammarie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F450A4C-2E93-8647-A3A2-CF4D6A95EFD0}"/>
              </a:ext>
            </a:extLst>
          </p:cNvPr>
          <p:cNvSpPr/>
          <p:nvPr/>
        </p:nvSpPr>
        <p:spPr>
          <a:xfrm>
            <a:off x="289359" y="1125556"/>
            <a:ext cx="14425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charset="0"/>
                <a:cs typeface="Arial" charset="0"/>
              </a:rPr>
              <a:t>La </a:t>
            </a:r>
            <a:r>
              <a:rPr lang="it-IT" b="1" dirty="0">
                <a:latin typeface="Arial" charset="0"/>
                <a:cs typeface="Arial" charset="0"/>
              </a:rPr>
              <a:t>ghiandola mammaria</a:t>
            </a:r>
            <a:r>
              <a:rPr lang="it-IT" dirty="0">
                <a:latin typeface="Arial" charset="0"/>
                <a:cs typeface="Arial" charset="0"/>
              </a:rPr>
              <a:t> è divisa in </a:t>
            </a:r>
            <a:r>
              <a:rPr lang="it-IT" i="1" dirty="0">
                <a:latin typeface="Arial" charset="0"/>
                <a:cs typeface="Arial" charset="0"/>
              </a:rPr>
              <a:t>lobuli </a:t>
            </a:r>
            <a:r>
              <a:rPr lang="it-IT" dirty="0">
                <a:latin typeface="Arial" charset="0"/>
                <a:cs typeface="Arial" charset="0"/>
              </a:rPr>
              <a:t>da sedimenti connettivali.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3577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7419" y="998447"/>
            <a:ext cx="7124493" cy="5341623"/>
          </a:xfrm>
        </p:spPr>
      </p:pic>
      <p:sp>
        <p:nvSpPr>
          <p:cNvPr id="5" name="TextBox 4"/>
          <p:cNvSpPr txBox="1"/>
          <p:nvPr/>
        </p:nvSpPr>
        <p:spPr>
          <a:xfrm>
            <a:off x="7114435" y="5830951"/>
            <a:ext cx="20269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mammaria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64X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614C678-5488-4F4A-B61E-19664099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40" y="162607"/>
            <a:ext cx="4511440" cy="685800"/>
          </a:xfrm>
        </p:spPr>
        <p:txBody>
          <a:bodyPr/>
          <a:lstStyle/>
          <a:p>
            <a:r>
              <a:rPr lang="it-IT" altLang="it-IT" sz="2800" dirty="0"/>
              <a:t>Le ghiandole mammarie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BEC9166-DDF0-1840-9644-55DF0BC0A530}"/>
              </a:ext>
            </a:extLst>
          </p:cNvPr>
          <p:cNvSpPr/>
          <p:nvPr/>
        </p:nvSpPr>
        <p:spPr>
          <a:xfrm>
            <a:off x="7083706" y="998448"/>
            <a:ext cx="2026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ghiandole mammarie sono</a:t>
            </a:r>
            <a:r>
              <a:rPr lang="it-IT" b="1" dirty="0"/>
              <a:t> </a:t>
            </a:r>
            <a:r>
              <a:rPr lang="it-IT" dirty="0"/>
              <a:t>ghiandole </a:t>
            </a:r>
            <a:r>
              <a:rPr lang="it-IT" i="1" dirty="0"/>
              <a:t>esocrine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80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2538"/>
          <a:stretch/>
        </p:blipFill>
        <p:spPr>
          <a:xfrm>
            <a:off x="3369" y="1111539"/>
            <a:ext cx="6562079" cy="5044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F1542D7-408D-1148-BA5D-7DFAE2A5ACCB}"/>
              </a:ext>
            </a:extLst>
          </p:cNvPr>
          <p:cNvSpPr txBox="1"/>
          <p:nvPr/>
        </p:nvSpPr>
        <p:spPr>
          <a:xfrm>
            <a:off x="6345892" y="1111539"/>
            <a:ext cx="27981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FF0000"/>
              </a:buClr>
            </a:pPr>
            <a:r>
              <a:rPr lang="it-IT" dirty="0" smtClean="0"/>
              <a:t>	L’</a:t>
            </a:r>
            <a:r>
              <a:rPr lang="it-IT" b="1" dirty="0" smtClean="0"/>
              <a:t>epidermide </a:t>
            </a:r>
            <a:r>
              <a:rPr lang="it-IT" dirty="0"/>
              <a:t>è</a:t>
            </a:r>
            <a:r>
              <a:rPr lang="it-IT" b="1" dirty="0"/>
              <a:t> </a:t>
            </a:r>
            <a:r>
              <a:rPr lang="it-IT" dirty="0"/>
              <a:t>un epitelio pluristratificato</a:t>
            </a:r>
            <a:r>
              <a:rPr lang="it-IT" b="1" dirty="0"/>
              <a:t> </a:t>
            </a:r>
            <a:r>
              <a:rPr lang="it-IT" dirty="0"/>
              <a:t>che poggia sulla </a:t>
            </a:r>
            <a:r>
              <a:rPr lang="it-IT" i="1" dirty="0"/>
              <a:t>membrana basale.</a:t>
            </a:r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endParaRPr lang="it-IT" i="1" dirty="0" smtClean="0"/>
          </a:p>
          <a:p>
            <a:pPr marL="214313" indent="-214313">
              <a:buClr>
                <a:srgbClr val="FF0000"/>
              </a:buClr>
            </a:pPr>
            <a:r>
              <a:rPr lang="it-IT" dirty="0" smtClean="0"/>
              <a:t>	Le </a:t>
            </a:r>
            <a:r>
              <a:rPr lang="it-IT" dirty="0"/>
              <a:t>sue cellule si rinnovano </a:t>
            </a:r>
            <a:r>
              <a:rPr lang="it-IT" dirty="0" smtClean="0"/>
              <a:t>continuamente </a:t>
            </a:r>
            <a:r>
              <a:rPr lang="it-IT" i="1" dirty="0" smtClean="0"/>
              <a:t>(</a:t>
            </a:r>
            <a:r>
              <a:rPr lang="it-IT" i="1" dirty="0"/>
              <a:t>desquamazione) </a:t>
            </a:r>
            <a:r>
              <a:rPr lang="it-IT" dirty="0"/>
              <a:t>e formano lo </a:t>
            </a:r>
            <a:r>
              <a:rPr lang="it-IT" b="1" dirty="0"/>
              <a:t>strato corneo </a:t>
            </a:r>
            <a:r>
              <a:rPr lang="it-IT" dirty="0"/>
              <a:t>che può essere</a:t>
            </a:r>
            <a:endParaRPr lang="it-IT" dirty="0" smtClean="0"/>
          </a:p>
          <a:p>
            <a:pPr marL="557213" lvl="1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i="1" dirty="0"/>
              <a:t>d</a:t>
            </a:r>
            <a:r>
              <a:rPr lang="it-IT" i="1" dirty="0" smtClean="0"/>
              <a:t>isgiunto</a:t>
            </a:r>
            <a:r>
              <a:rPr lang="it-IT" i="1" dirty="0"/>
              <a:t>, </a:t>
            </a:r>
            <a:r>
              <a:rPr lang="it-IT" dirty="0"/>
              <a:t>più esterno;</a:t>
            </a:r>
            <a:endParaRPr lang="it-IT" dirty="0" smtClean="0"/>
          </a:p>
          <a:p>
            <a:pPr marL="557213" lvl="1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i="1" dirty="0"/>
              <a:t>c</a:t>
            </a:r>
            <a:r>
              <a:rPr lang="it-IT" i="1" dirty="0" smtClean="0"/>
              <a:t>ompatto</a:t>
            </a:r>
            <a:r>
              <a:rPr lang="it-IT" i="1" dirty="0"/>
              <a:t>, </a:t>
            </a:r>
            <a:r>
              <a:rPr lang="it-IT" dirty="0"/>
              <a:t>più interno.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E9329BE-B6A4-9049-BEF8-361B6B83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9" y="84794"/>
            <a:ext cx="2525090" cy="685800"/>
          </a:xfrm>
        </p:spPr>
        <p:txBody>
          <a:bodyPr/>
          <a:lstStyle/>
          <a:p>
            <a:r>
              <a:rPr lang="it-IT" altLang="it-IT" sz="2800" dirty="0"/>
              <a:t>L’epidermide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0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4" y="997800"/>
            <a:ext cx="7529746" cy="5619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9742" y="997800"/>
            <a:ext cx="1614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mammaria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prima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della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secrezione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250X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03B430F-12FC-EF4D-A9C2-6DFEDFAC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6" y="168619"/>
            <a:ext cx="4414988" cy="685800"/>
          </a:xfrm>
        </p:spPr>
        <p:txBody>
          <a:bodyPr/>
          <a:lstStyle/>
          <a:p>
            <a:r>
              <a:rPr lang="it-IT" altLang="it-IT" sz="2800" dirty="0"/>
              <a:t>Le ghiandole mammarie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5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03B430F-12FC-EF4D-A9C2-6DFEDFAC917F}"/>
              </a:ext>
            </a:extLst>
          </p:cNvPr>
          <p:cNvSpPr txBox="1">
            <a:spLocks/>
          </p:cNvSpPr>
          <p:nvPr/>
        </p:nvSpPr>
        <p:spPr bwMode="auto">
          <a:xfrm>
            <a:off x="377472" y="393934"/>
            <a:ext cx="4414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it-IT" sz="2800" dirty="0" smtClean="0"/>
              <a:t>Le ghiandole mammarie</a:t>
            </a:r>
            <a:endParaRPr lang="it-IT" altLang="it-IT" sz="2800" dirty="0"/>
          </a:p>
        </p:txBody>
      </p:sp>
      <p:sp>
        <p:nvSpPr>
          <p:cNvPr id="5" name="TextBox 5"/>
          <p:cNvSpPr txBox="1"/>
          <p:nvPr/>
        </p:nvSpPr>
        <p:spPr>
          <a:xfrm>
            <a:off x="7393833" y="1096912"/>
            <a:ext cx="17501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mammaria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dopo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secrezione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500X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10459"/>
            <a:ext cx="7393833" cy="550558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1703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797" t="4205"/>
          <a:stretch/>
        </p:blipFill>
        <p:spPr>
          <a:xfrm>
            <a:off x="10239" y="1031213"/>
            <a:ext cx="6973584" cy="5598318"/>
          </a:xfrm>
        </p:spPr>
      </p:pic>
      <p:sp>
        <p:nvSpPr>
          <p:cNvPr id="5" name="TextBox 4"/>
          <p:cNvSpPr txBox="1"/>
          <p:nvPr/>
        </p:nvSpPr>
        <p:spPr>
          <a:xfrm>
            <a:off x="4769755" y="731131"/>
            <a:ext cx="22140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Ghiandola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lacrimale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500X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4D27541-839E-0A43-8E81-731F72B7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9" y="240808"/>
            <a:ext cx="4824062" cy="685800"/>
          </a:xfrm>
        </p:spPr>
        <p:txBody>
          <a:bodyPr/>
          <a:lstStyle/>
          <a:p>
            <a:r>
              <a:rPr lang="it-IT" altLang="it-IT" sz="2800" dirty="0"/>
              <a:t>Le ghiandole lacrimali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7DE6C8F-8739-AA4F-AB0C-DE53EF42AAC3}"/>
              </a:ext>
            </a:extLst>
          </p:cNvPr>
          <p:cNvSpPr/>
          <p:nvPr/>
        </p:nvSpPr>
        <p:spPr>
          <a:xfrm>
            <a:off x="6983823" y="1030912"/>
            <a:ext cx="2160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ghiandole lacrimali </a:t>
            </a:r>
            <a:r>
              <a:rPr lang="it-IT" dirty="0"/>
              <a:t>sono</a:t>
            </a:r>
            <a:r>
              <a:rPr lang="it-IT" b="1" dirty="0"/>
              <a:t> </a:t>
            </a:r>
            <a:r>
              <a:rPr lang="it-IT" dirty="0"/>
              <a:t>ghiandole </a:t>
            </a:r>
            <a:r>
              <a:rPr lang="it-IT" i="1" dirty="0"/>
              <a:t>esocrine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397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16" y="905547"/>
            <a:ext cx="7403872" cy="5538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28371" y="3677723"/>
            <a:ext cx="2313810" cy="1736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8988" y="330839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Melanocita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623" y="6154553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250X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0249" y="6156619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250X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5646" y="3677723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1000X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9DD2F0E-F831-F84C-9EBA-9521075F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23" y="125077"/>
            <a:ext cx="2115118" cy="685800"/>
          </a:xfrm>
        </p:spPr>
        <p:txBody>
          <a:bodyPr/>
          <a:lstStyle/>
          <a:p>
            <a:r>
              <a:rPr lang="it-IT" altLang="it-IT" sz="2800" dirty="0"/>
              <a:t>I melanociti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1E77B6-ED9D-5646-A809-7E579B626AB5}"/>
              </a:ext>
            </a:extLst>
          </p:cNvPr>
          <p:cNvSpPr/>
          <p:nvPr/>
        </p:nvSpPr>
        <p:spPr bwMode="auto">
          <a:xfrm>
            <a:off x="4914900" y="3954722"/>
            <a:ext cx="218209" cy="196446"/>
          </a:xfrm>
          <a:prstGeom prst="rect">
            <a:avLst/>
          </a:prstGeom>
          <a:solidFill>
            <a:schemeClr val="bg1">
              <a:alpha val="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A13EACA-437D-5F44-9B7A-37361281C10B}"/>
              </a:ext>
            </a:extLst>
          </p:cNvPr>
          <p:cNvCxnSpPr/>
          <p:nvPr/>
        </p:nvCxnSpPr>
        <p:spPr bwMode="auto">
          <a:xfrm flipV="1">
            <a:off x="5133109" y="3677723"/>
            <a:ext cx="1114498" cy="2769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EC80D6D-13F9-954E-A48D-3CCA0BC7BB7D}"/>
              </a:ext>
            </a:extLst>
          </p:cNvPr>
          <p:cNvCxnSpPr>
            <a:cxnSpLocks/>
          </p:cNvCxnSpPr>
          <p:nvPr/>
        </p:nvCxnSpPr>
        <p:spPr bwMode="auto">
          <a:xfrm>
            <a:off x="5123492" y="4162541"/>
            <a:ext cx="1104880" cy="121127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5393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367" r="21085"/>
          <a:stretch/>
        </p:blipFill>
        <p:spPr>
          <a:xfrm>
            <a:off x="4143302" y="1205494"/>
            <a:ext cx="4669262" cy="4924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1422" y="905412"/>
            <a:ext cx="27211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Epidermide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con </a:t>
            </a:r>
            <a:r>
              <a:rPr lang="en-US" sz="1350" dirty="0" err="1" smtClean="0">
                <a:latin typeface="Arial" charset="0"/>
                <a:ea typeface="Arial" charset="0"/>
                <a:cs typeface="Arial" charset="0"/>
              </a:rPr>
              <a:t>lentiggini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 e nevi</a:t>
            </a: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C691B1A-C155-4345-A9CF-E372011A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6" y="153356"/>
            <a:ext cx="3542541" cy="685800"/>
          </a:xfrm>
        </p:spPr>
        <p:txBody>
          <a:bodyPr/>
          <a:lstStyle/>
          <a:p>
            <a:r>
              <a:rPr lang="it-IT" altLang="it-IT" sz="2800" dirty="0"/>
              <a:t>Le lentiggini e i nevi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DE522B7-F18A-4C43-8486-783C3B253D56}"/>
              </a:ext>
            </a:extLst>
          </p:cNvPr>
          <p:cNvSpPr/>
          <p:nvPr/>
        </p:nvSpPr>
        <p:spPr>
          <a:xfrm>
            <a:off x="625000" y="1205494"/>
            <a:ext cx="30991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lentiggini </a:t>
            </a:r>
            <a:r>
              <a:rPr lang="it-IT" dirty="0"/>
              <a:t>sono zone di accumulo della melanina.</a:t>
            </a:r>
          </a:p>
          <a:p>
            <a:endParaRPr lang="it-IT" b="1" dirty="0"/>
          </a:p>
          <a:p>
            <a:r>
              <a:rPr lang="it-IT" dirty="0"/>
              <a:t>I </a:t>
            </a:r>
            <a:r>
              <a:rPr lang="it-IT" b="1" dirty="0"/>
              <a:t>nevi</a:t>
            </a:r>
            <a:r>
              <a:rPr lang="it-IT" dirty="0"/>
              <a:t> sono macchie rotonde, piatte o in rilievo che rappresentano una proliferazione benigna di melanociti.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9000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C691B1A-C155-4345-A9CF-E372011A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66" y="153356"/>
            <a:ext cx="2402229" cy="685800"/>
          </a:xfrm>
        </p:spPr>
        <p:txBody>
          <a:bodyPr/>
          <a:lstStyle/>
          <a:p>
            <a:r>
              <a:rPr lang="it-IT" altLang="it-IT" sz="2800" dirty="0"/>
              <a:t>Le </a:t>
            </a:r>
            <a:r>
              <a:rPr lang="it-IT" altLang="it-IT" sz="2800" dirty="0" smtClean="0"/>
              <a:t>lentiggini</a:t>
            </a:r>
            <a:endParaRPr lang="it-IT" altLang="it-IT" sz="2800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352774" y="921077"/>
            <a:ext cx="6821693" cy="499403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18021"/>
          <a:stretch/>
        </p:blipFill>
        <p:spPr>
          <a:xfrm>
            <a:off x="0" y="2649775"/>
            <a:ext cx="4234086" cy="3966945"/>
          </a:xfrm>
          <a:prstGeom prst="rect">
            <a:avLst/>
          </a:prstGeom>
        </p:spPr>
      </p:pic>
      <p:sp>
        <p:nvSpPr>
          <p:cNvPr id="7" name="TextBox 9"/>
          <p:cNvSpPr txBox="1"/>
          <p:nvPr/>
        </p:nvSpPr>
        <p:spPr>
          <a:xfrm>
            <a:off x="2352774" y="940960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100X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0" y="2649775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250X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8687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4779" t="20517" r="1000" b="-1"/>
          <a:stretch/>
        </p:blipFill>
        <p:spPr>
          <a:xfrm>
            <a:off x="685211" y="0"/>
            <a:ext cx="5141310" cy="4605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068"/>
          <a:stretch/>
        </p:blipFill>
        <p:spPr>
          <a:xfrm>
            <a:off x="2595562" y="2027753"/>
            <a:ext cx="6195147" cy="4600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655" y="4839788"/>
            <a:ext cx="195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Sezione</a:t>
            </a:r>
            <a:r>
              <a:rPr lang="en-US" dirty="0"/>
              <a:t> </a:t>
            </a:r>
            <a:r>
              <a:rPr lang="en-US" dirty="0" smtClean="0"/>
              <a:t>di </a:t>
            </a:r>
            <a:r>
              <a:rPr lang="en-US" dirty="0" err="1" smtClean="0"/>
              <a:t>nevo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768" y="4327799"/>
            <a:ext cx="492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64X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6939" y="6344171"/>
            <a:ext cx="5886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250X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C86B755-933B-A149-93A9-77AE762E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737" y="661094"/>
            <a:ext cx="1090732" cy="685800"/>
          </a:xfrm>
        </p:spPr>
        <p:txBody>
          <a:bodyPr/>
          <a:lstStyle/>
          <a:p>
            <a:r>
              <a:rPr lang="it-IT" altLang="it-IT" sz="2800" dirty="0"/>
              <a:t>I nevi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06C89A3-1399-DF45-AE1D-756C453C1954}"/>
              </a:ext>
            </a:extLst>
          </p:cNvPr>
          <p:cNvSpPr/>
          <p:nvPr/>
        </p:nvSpPr>
        <p:spPr bwMode="auto">
          <a:xfrm>
            <a:off x="3582326" y="850059"/>
            <a:ext cx="353291" cy="315283"/>
          </a:xfrm>
          <a:prstGeom prst="ellipse">
            <a:avLst/>
          </a:prstGeom>
          <a:solidFill>
            <a:schemeClr val="bg1">
              <a:alpha val="0"/>
            </a:schemeClr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002A0BE-2DFD-F347-A50C-CEC50C0BCBB5}"/>
              </a:ext>
            </a:extLst>
          </p:cNvPr>
          <p:cNvCxnSpPr>
            <a:cxnSpLocks/>
            <a:stCxn id="2" idx="4"/>
          </p:cNvCxnSpPr>
          <p:nvPr/>
        </p:nvCxnSpPr>
        <p:spPr bwMode="auto">
          <a:xfrm>
            <a:off x="3758972" y="1165342"/>
            <a:ext cx="1610062" cy="302127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2534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611" b="17273"/>
          <a:stretch/>
        </p:blipFill>
        <p:spPr>
          <a:xfrm>
            <a:off x="738225" y="909109"/>
            <a:ext cx="7677962" cy="5292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6511" y="609027"/>
            <a:ext cx="22996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Corpuscoli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di </a:t>
            </a:r>
            <a:r>
              <a:rPr lang="en-US" sz="1350" dirty="0" err="1" smtClean="0">
                <a:latin typeface="Arial" charset="0"/>
                <a:ea typeface="Arial" charset="0"/>
                <a:cs typeface="Arial" charset="0"/>
              </a:rPr>
              <a:t>Pacini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, 250X</a:t>
            </a: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C43F2C-FFF9-0344-B7B7-3B03A905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06" y="173680"/>
            <a:ext cx="3910099" cy="517424"/>
          </a:xfrm>
        </p:spPr>
        <p:txBody>
          <a:bodyPr/>
          <a:lstStyle/>
          <a:p>
            <a:r>
              <a:rPr lang="it-IT" altLang="it-IT" sz="2800" dirty="0"/>
              <a:t>I corpuscoli </a:t>
            </a:r>
            <a:r>
              <a:rPr lang="it-IT" altLang="it-IT" sz="2800" dirty="0" smtClean="0"/>
              <a:t>di </a:t>
            </a:r>
            <a:r>
              <a:rPr lang="it-IT" altLang="it-IT" sz="2800" dirty="0" err="1"/>
              <a:t>Pacini</a:t>
            </a:r>
            <a:endParaRPr lang="it-IT" altLang="it-IT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3D3305D-F702-D04D-A49F-C898537E7774}"/>
              </a:ext>
            </a:extLst>
          </p:cNvPr>
          <p:cNvSpPr txBox="1"/>
          <p:nvPr/>
        </p:nvSpPr>
        <p:spPr>
          <a:xfrm>
            <a:off x="1256224" y="6197771"/>
            <a:ext cx="66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recettori della </a:t>
            </a:r>
            <a:r>
              <a:rPr lang="it-IT" dirty="0" smtClean="0"/>
              <a:t>pressione </a:t>
            </a:r>
            <a:r>
              <a:rPr lang="it-IT" dirty="0"/>
              <a:t>sono chiamati </a:t>
            </a:r>
            <a:r>
              <a:rPr lang="it-IT" b="1" dirty="0"/>
              <a:t>corpuscoli </a:t>
            </a:r>
            <a:r>
              <a:rPr lang="it-IT" b="1" dirty="0" smtClean="0"/>
              <a:t>di </a:t>
            </a:r>
            <a:r>
              <a:rPr lang="it-IT" b="1" dirty="0" err="1"/>
              <a:t>Pacini</a:t>
            </a:r>
            <a:r>
              <a:rPr lang="it-IT" dirty="0"/>
              <a:t>.</a:t>
            </a:r>
            <a:endParaRPr lang="it-IT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4280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C43F2C-FFF9-0344-B7B7-3B03A905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3" y="465790"/>
            <a:ext cx="3910099" cy="517424"/>
          </a:xfrm>
        </p:spPr>
        <p:txBody>
          <a:bodyPr/>
          <a:lstStyle/>
          <a:p>
            <a:r>
              <a:rPr lang="it-IT" altLang="it-IT" sz="2800" dirty="0"/>
              <a:t>I corpuscoli </a:t>
            </a:r>
            <a:r>
              <a:rPr lang="it-IT" altLang="it-IT" sz="2800" dirty="0" smtClean="0"/>
              <a:t>di </a:t>
            </a:r>
            <a:r>
              <a:rPr lang="it-IT" altLang="it-IT" sz="2800" dirty="0" err="1"/>
              <a:t>Pacini</a:t>
            </a:r>
            <a:endParaRPr lang="it-IT" altLang="it-IT" sz="28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7573" r="10671" b="16567"/>
          <a:stretch/>
        </p:blipFill>
        <p:spPr>
          <a:xfrm>
            <a:off x="583823" y="1222921"/>
            <a:ext cx="8183765" cy="4542586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8126665" y="922884"/>
            <a:ext cx="640923" cy="3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500X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0728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C43F2C-FFF9-0344-B7B7-3B03A9057B8E}"/>
              </a:ext>
            </a:extLst>
          </p:cNvPr>
          <p:cNvSpPr txBox="1">
            <a:spLocks/>
          </p:cNvSpPr>
          <p:nvPr/>
        </p:nvSpPr>
        <p:spPr bwMode="auto">
          <a:xfrm>
            <a:off x="983282" y="425122"/>
            <a:ext cx="3910099" cy="51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it-IT" sz="2800" smtClean="0"/>
              <a:t>I corpuscoli di Pacini</a:t>
            </a:r>
            <a:endParaRPr lang="it-IT" altLang="it-IT" sz="2800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355"/>
          <a:stretch/>
        </p:blipFill>
        <p:spPr>
          <a:xfrm>
            <a:off x="983282" y="1242628"/>
            <a:ext cx="7364364" cy="5075189"/>
          </a:xfrm>
        </p:spPr>
      </p:pic>
      <p:sp>
        <p:nvSpPr>
          <p:cNvPr id="6" name="TextBox 7"/>
          <p:cNvSpPr txBox="1"/>
          <p:nvPr/>
        </p:nvSpPr>
        <p:spPr>
          <a:xfrm>
            <a:off x="5500229" y="942546"/>
            <a:ext cx="28474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 smtClean="0">
                <a:latin typeface="Arial" charset="0"/>
                <a:ea typeface="Arial" charset="0"/>
                <a:cs typeface="Arial" charset="0"/>
              </a:rPr>
              <a:t>Corpuscolo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Pacini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 smtClean="0">
                <a:latin typeface="Arial" charset="0"/>
                <a:ea typeface="Arial" charset="0"/>
                <a:cs typeface="Arial" charset="0"/>
              </a:rPr>
              <a:t>isolato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, 500X</a:t>
            </a: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426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443" b="12590"/>
          <a:stretch/>
        </p:blipFill>
        <p:spPr>
          <a:xfrm>
            <a:off x="0" y="0"/>
            <a:ext cx="4991954" cy="6606540"/>
          </a:xfrm>
        </p:spPr>
      </p:pic>
      <p:sp>
        <p:nvSpPr>
          <p:cNvPr id="5" name="TextBox 4"/>
          <p:cNvSpPr txBox="1"/>
          <p:nvPr/>
        </p:nvSpPr>
        <p:spPr>
          <a:xfrm>
            <a:off x="4991954" y="6306458"/>
            <a:ext cx="1592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Cute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umana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32X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86677E6-24C5-E749-914A-7650D3F2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765" y="857250"/>
            <a:ext cx="3160385" cy="685800"/>
          </a:xfrm>
        </p:spPr>
        <p:txBody>
          <a:bodyPr/>
          <a:lstStyle/>
          <a:p>
            <a:r>
              <a:rPr lang="it-IT" altLang="it-IT" sz="2800" dirty="0"/>
              <a:t>L’epidermide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779F8E2-8A23-E14C-ABE2-AB381E0E04DE}"/>
              </a:ext>
            </a:extLst>
          </p:cNvPr>
          <p:cNvSpPr txBox="1"/>
          <p:nvPr/>
        </p:nvSpPr>
        <p:spPr>
          <a:xfrm>
            <a:off x="5143500" y="1666336"/>
            <a:ext cx="3543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L’</a:t>
            </a:r>
            <a:r>
              <a:rPr lang="it-IT" b="1" dirty="0"/>
              <a:t>epidermide </a:t>
            </a:r>
            <a:r>
              <a:rPr lang="it-IT" dirty="0"/>
              <a:t>è</a:t>
            </a:r>
            <a:r>
              <a:rPr lang="it-IT" b="1" dirty="0"/>
              <a:t> </a:t>
            </a:r>
            <a:r>
              <a:rPr lang="it-IT" dirty="0"/>
              <a:t>un epitelio pluristratificato</a:t>
            </a:r>
            <a:r>
              <a:rPr lang="it-IT" b="1" dirty="0"/>
              <a:t> </a:t>
            </a:r>
            <a:r>
              <a:rPr lang="it-IT" dirty="0"/>
              <a:t>che con il </a:t>
            </a:r>
            <a:r>
              <a:rPr lang="it-IT" b="1" dirty="0"/>
              <a:t>derma</a:t>
            </a:r>
            <a:r>
              <a:rPr lang="it-IT" dirty="0"/>
              <a:t> sottostante, forma la </a:t>
            </a:r>
            <a:r>
              <a:rPr lang="it-IT" b="1" dirty="0"/>
              <a:t>cute</a:t>
            </a:r>
            <a:r>
              <a:rPr lang="it-IT" dirty="0"/>
              <a:t>.</a:t>
            </a:r>
            <a:endParaRPr lang="it-IT" i="1" dirty="0"/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endParaRPr lang="it-IT" i="1" dirty="0"/>
          </a:p>
          <a:p>
            <a:pPr marL="214313" indent="-214313">
              <a:buClr>
                <a:srgbClr val="FF0000"/>
              </a:buClr>
              <a:buFont typeface="Wingdings" pitchFamily="2" charset="2"/>
              <a:buChar char="§"/>
            </a:pPr>
            <a:r>
              <a:rPr lang="it-IT" dirty="0"/>
              <a:t>Sotto il derma si trova lo </a:t>
            </a:r>
            <a:r>
              <a:rPr lang="it-IT" b="1" dirty="0"/>
              <a:t>strato sottocutaneo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47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287" t="5516" r="4189" b="23159"/>
          <a:stretch/>
        </p:blipFill>
        <p:spPr>
          <a:xfrm>
            <a:off x="662386" y="1177582"/>
            <a:ext cx="7838207" cy="4910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3336" y="874226"/>
            <a:ext cx="23872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Corpuscolo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di Meissner, 32X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F5D88EF-F1CF-744A-87D4-B8429456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5" y="516379"/>
            <a:ext cx="4563404" cy="517424"/>
          </a:xfrm>
        </p:spPr>
        <p:txBody>
          <a:bodyPr/>
          <a:lstStyle/>
          <a:p>
            <a:r>
              <a:rPr lang="it-IT" altLang="it-IT" sz="2800" dirty="0"/>
              <a:t>I corpuscoli di </a:t>
            </a:r>
            <a:r>
              <a:rPr lang="it-IT" altLang="it-IT" sz="2800" dirty="0" err="1"/>
              <a:t>Meissner</a:t>
            </a:r>
            <a:endParaRPr lang="it-IT" altLang="it-IT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32092ABB-169C-0646-9D26-56390ECF5592}"/>
              </a:ext>
            </a:extLst>
          </p:cNvPr>
          <p:cNvSpPr txBox="1"/>
          <p:nvPr/>
        </p:nvSpPr>
        <p:spPr>
          <a:xfrm>
            <a:off x="1667830" y="6088267"/>
            <a:ext cx="548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corpuscoli di </a:t>
            </a:r>
            <a:r>
              <a:rPr lang="it-IT" dirty="0" err="1"/>
              <a:t>Meissner</a:t>
            </a:r>
            <a:r>
              <a:rPr lang="it-IT" dirty="0"/>
              <a:t> sono recettori nervosi tattili.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0017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0101" b="3026"/>
          <a:stretch/>
        </p:blipFill>
        <p:spPr bwMode="auto">
          <a:xfrm>
            <a:off x="614550" y="1167539"/>
            <a:ext cx="8211527" cy="533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/>
          <p:nvPr/>
        </p:nvSpPr>
        <p:spPr>
          <a:xfrm>
            <a:off x="6342640" y="867457"/>
            <a:ext cx="24834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Corpuscolo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di Meissner, 400X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F5D88EF-F1CF-744A-87D4-B8429456C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38" y="372997"/>
            <a:ext cx="4563404" cy="517424"/>
          </a:xfrm>
        </p:spPr>
        <p:txBody>
          <a:bodyPr/>
          <a:lstStyle/>
          <a:p>
            <a:r>
              <a:rPr lang="it-IT" altLang="it-IT" sz="2800" dirty="0"/>
              <a:t>I corpuscoli di </a:t>
            </a:r>
            <a:r>
              <a:rPr lang="it-IT" altLang="it-IT" sz="2800" dirty="0" err="1"/>
              <a:t>Meissner</a:t>
            </a:r>
            <a:endParaRPr lang="it-IT" altLang="it-IT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030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" y="822580"/>
            <a:ext cx="8747103" cy="5797201"/>
          </a:xfrm>
        </p:spPr>
      </p:pic>
      <p:sp>
        <p:nvSpPr>
          <p:cNvPr id="6" name="TextBox 5"/>
          <p:cNvSpPr txBox="1"/>
          <p:nvPr/>
        </p:nvSpPr>
        <p:spPr>
          <a:xfrm>
            <a:off x="4688384" y="522498"/>
            <a:ext cx="3452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Sezione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della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cute e del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sottocutaneo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32X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3F28073-9FF5-5847-B41D-AB960806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96" y="136780"/>
            <a:ext cx="2929977" cy="685800"/>
          </a:xfrm>
        </p:spPr>
        <p:txBody>
          <a:bodyPr/>
          <a:lstStyle/>
          <a:p>
            <a:r>
              <a:rPr lang="it-IT" altLang="it-IT" sz="2800" dirty="0"/>
              <a:t>L’epidermide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548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466" y="927513"/>
            <a:ext cx="6820289" cy="5095237"/>
          </a:xfrm>
        </p:spPr>
      </p:pic>
      <p:sp>
        <p:nvSpPr>
          <p:cNvPr id="5" name="TextBox 4"/>
          <p:cNvSpPr txBox="1"/>
          <p:nvPr/>
        </p:nvSpPr>
        <p:spPr>
          <a:xfrm>
            <a:off x="2258751" y="6022751"/>
            <a:ext cx="26931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Stratificazione</a:t>
            </a:r>
            <a:r>
              <a:rPr lang="en-US" sz="1350" dirty="0"/>
              <a:t> </a:t>
            </a:r>
            <a:r>
              <a:rPr lang="en-US" sz="1350" dirty="0" err="1"/>
              <a:t>dell’epidermide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739268" y="927513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1000X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0132" y="927514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250X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534E3E1-91EA-8B44-9BBD-6D921BAC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4" y="241714"/>
            <a:ext cx="2247733" cy="685800"/>
          </a:xfrm>
        </p:spPr>
        <p:txBody>
          <a:bodyPr/>
          <a:lstStyle/>
          <a:p>
            <a:r>
              <a:rPr lang="it-IT" altLang="it-IT" sz="2800" dirty="0"/>
              <a:t>L’epidermide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D48D6096-16E2-2048-AC45-D249504F1556}"/>
              </a:ext>
            </a:extLst>
          </p:cNvPr>
          <p:cNvSpPr txBox="1">
            <a:spLocks/>
          </p:cNvSpPr>
          <p:nvPr/>
        </p:nvSpPr>
        <p:spPr bwMode="auto">
          <a:xfrm>
            <a:off x="6613420" y="927514"/>
            <a:ext cx="264448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2100" indent="57150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" pitchFamily="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100" indent="1905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pitchFamily="2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435100" indent="1857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161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733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305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877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449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0638"/>
            <a:r>
              <a:rPr lang="it-IT" altLang="it-IT" sz="1800" kern="0" dirty="0" smtClean="0"/>
              <a:t>L’epidermide </a:t>
            </a:r>
            <a:r>
              <a:rPr lang="it-IT" altLang="it-IT" sz="1800" kern="0" dirty="0"/>
              <a:t>è composta da:</a:t>
            </a:r>
          </a:p>
          <a:p>
            <a:pPr marL="285750" indent="219075">
              <a:buFontTx/>
              <a:buChar char="•"/>
            </a:pPr>
            <a:r>
              <a:rPr lang="it-IT" altLang="it-IT" sz="1800" b="1" kern="0" dirty="0"/>
              <a:t>strato basale </a:t>
            </a:r>
            <a:r>
              <a:rPr lang="it-IT" altLang="it-IT" sz="1800" kern="0" dirty="0"/>
              <a:t>(o germinativo);</a:t>
            </a:r>
          </a:p>
          <a:p>
            <a:pPr marL="285750" indent="219075">
              <a:buFontTx/>
              <a:buChar char="•"/>
            </a:pPr>
            <a:r>
              <a:rPr lang="it-IT" altLang="it-IT" sz="1800" b="1" kern="0" dirty="0"/>
              <a:t>strato spinoso</a:t>
            </a:r>
            <a:r>
              <a:rPr lang="it-IT" altLang="it-IT" sz="1800" kern="0" dirty="0"/>
              <a:t>;</a:t>
            </a:r>
          </a:p>
          <a:p>
            <a:pPr marL="285750" indent="219075">
              <a:buFontTx/>
              <a:buChar char="•"/>
            </a:pPr>
            <a:r>
              <a:rPr lang="it-IT" altLang="it-IT" sz="1800" b="1" kern="0" dirty="0"/>
              <a:t>strato granulare</a:t>
            </a:r>
            <a:r>
              <a:rPr lang="it-IT" altLang="it-IT" sz="1800" kern="0" dirty="0"/>
              <a:t>;</a:t>
            </a:r>
          </a:p>
          <a:p>
            <a:pPr marL="285750" indent="219075">
              <a:buFontTx/>
              <a:buChar char="•"/>
            </a:pPr>
            <a:r>
              <a:rPr lang="it-IT" altLang="it-IT" sz="1800" b="1" kern="0" dirty="0"/>
              <a:t>strato</a:t>
            </a:r>
            <a:r>
              <a:rPr lang="it-IT" altLang="it-IT" sz="1800" kern="0" dirty="0"/>
              <a:t> </a:t>
            </a:r>
            <a:r>
              <a:rPr lang="it-IT" altLang="it-IT" sz="1800" b="1" kern="0" dirty="0"/>
              <a:t>lucido</a:t>
            </a:r>
            <a:r>
              <a:rPr lang="it-IT" altLang="it-IT" sz="1800" kern="0" dirty="0"/>
              <a:t>;</a:t>
            </a:r>
          </a:p>
          <a:p>
            <a:pPr marL="285750" indent="219075">
              <a:buFontTx/>
              <a:buChar char="•"/>
            </a:pPr>
            <a:r>
              <a:rPr lang="it-IT" altLang="it-IT" sz="1800" b="1" kern="0" dirty="0"/>
              <a:t>strato corneo</a:t>
            </a:r>
            <a:r>
              <a:rPr lang="it-IT" altLang="it-IT" sz="1800" kern="0" dirty="0"/>
              <a:t>.</a:t>
            </a:r>
          </a:p>
          <a:p>
            <a:pPr marL="285750" indent="0"/>
            <a:endParaRPr lang="it-IT" altLang="it-IT" sz="1800" kern="0" dirty="0"/>
          </a:p>
          <a:p>
            <a:pPr marL="285750" indent="219075">
              <a:buFontTx/>
              <a:buChar char="•"/>
            </a:pPr>
            <a:endParaRPr lang="it-IT" altLang="it-IT" sz="1800" kern="0" dirty="0"/>
          </a:p>
          <a:p>
            <a:pPr marL="285750" indent="219075">
              <a:buFontTx/>
              <a:buChar char="•"/>
            </a:pPr>
            <a:endParaRPr lang="it-IT" altLang="it-IT" sz="1800" kern="0" dirty="0"/>
          </a:p>
          <a:p>
            <a:pPr marL="285750" indent="219075">
              <a:buFontTx/>
              <a:buChar char="•"/>
            </a:pPr>
            <a:endParaRPr lang="it-IT" altLang="it-IT" sz="1800" kern="0" dirty="0"/>
          </a:p>
          <a:p>
            <a:pPr marL="285750" indent="219075">
              <a:buFontTx/>
              <a:buChar char="•"/>
            </a:pPr>
            <a:endParaRPr lang="it-IT" altLang="it-IT" sz="1800" kern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969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217" y="946630"/>
            <a:ext cx="6322790" cy="47112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35623" y="3091295"/>
            <a:ext cx="3435599" cy="2566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5612" y="5657850"/>
            <a:ext cx="18774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Epidermide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e peli,10X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9278674-E124-E141-B387-025A0C5D7AE3}"/>
              </a:ext>
            </a:extLst>
          </p:cNvPr>
          <p:cNvSpPr/>
          <p:nvPr/>
        </p:nvSpPr>
        <p:spPr>
          <a:xfrm>
            <a:off x="6377008" y="965984"/>
            <a:ext cx="2766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protezione della cute alle varie sollecitazioni varia con la sua struttura e con gli eventuali </a:t>
            </a:r>
            <a:r>
              <a:rPr lang="it-IT" b="1" dirty="0"/>
              <a:t>annessi cutanei</a:t>
            </a:r>
            <a:r>
              <a:rPr lang="it-IT" dirty="0"/>
              <a:t> di cui può essere dotata, come per esempio i </a:t>
            </a:r>
            <a:r>
              <a:rPr lang="it-IT" i="1" dirty="0"/>
              <a:t>peli</a:t>
            </a:r>
            <a:r>
              <a:rPr lang="it-IT" dirty="0"/>
              <a:t>.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B9F0D0C-D823-9D49-8BA5-A7A235B9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7" y="115607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781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970902"/>
            <a:ext cx="7548729" cy="5654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064" y="670820"/>
            <a:ext cx="2605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Sezione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cutanea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dirty="0" smtClean="0">
                <a:latin typeface="Arial" charset="0"/>
                <a:ea typeface="Arial" charset="0"/>
                <a:cs typeface="Arial" charset="0"/>
              </a:rPr>
              <a:t>con </a:t>
            </a:r>
            <a:r>
              <a:rPr lang="en-US" sz="1350" dirty="0" err="1">
                <a:latin typeface="Arial" charset="0"/>
                <a:ea typeface="Arial" charset="0"/>
                <a:cs typeface="Arial" charset="0"/>
              </a:rPr>
              <a:t>pelo</a:t>
            </a:r>
            <a:r>
              <a:rPr lang="en-US" sz="1350" dirty="0">
                <a:latin typeface="Arial" charset="0"/>
                <a:ea typeface="Arial" charset="0"/>
                <a:cs typeface="Arial" charset="0"/>
              </a:rPr>
              <a:t>, 64X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AC6DBC8-2B91-3D48-8C4F-3553736C5C4B}"/>
              </a:ext>
            </a:extLst>
          </p:cNvPr>
          <p:cNvSpPr txBox="1"/>
          <p:nvPr/>
        </p:nvSpPr>
        <p:spPr>
          <a:xfrm>
            <a:off x="6814430" y="3485784"/>
            <a:ext cx="2329570" cy="313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altLang="it-IT" dirty="0"/>
              <a:t>Il </a:t>
            </a:r>
            <a:r>
              <a:rPr lang="it-IT" altLang="it-IT" b="1" dirty="0"/>
              <a:t>pelo</a:t>
            </a:r>
            <a:r>
              <a:rPr lang="it-IT" altLang="it-IT" dirty="0"/>
              <a:t> è un filamento di cellule cheratinizzate, morte, sovrapposte. </a:t>
            </a:r>
          </a:p>
          <a:p>
            <a:endParaRPr lang="it-IT" altLang="it-IT" dirty="0"/>
          </a:p>
          <a:p>
            <a:r>
              <a:rPr lang="it-IT" altLang="it-IT" dirty="0"/>
              <a:t>È composto da una porzione superficiale, detta </a:t>
            </a:r>
            <a:r>
              <a:rPr lang="it-IT" altLang="it-IT" b="1" dirty="0"/>
              <a:t>fusto,</a:t>
            </a:r>
            <a:r>
              <a:rPr lang="it-IT" altLang="it-IT" dirty="0"/>
              <a:t> e dalla </a:t>
            </a:r>
            <a:r>
              <a:rPr lang="it-IT" altLang="it-IT" b="1" dirty="0"/>
              <a:t>radice, </a:t>
            </a:r>
            <a:r>
              <a:rPr lang="it-IT" altLang="it-IT" dirty="0"/>
              <a:t>circondata dal </a:t>
            </a:r>
            <a:r>
              <a:rPr lang="it-IT" altLang="it-IT" i="1" dirty="0"/>
              <a:t>bulbo pilifero</a:t>
            </a:r>
            <a:r>
              <a:rPr lang="it-IT" altLang="it-IT" dirty="0" smtClean="0"/>
              <a:t>.</a:t>
            </a:r>
            <a:endParaRPr lang="it-IT" alt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435BEDD-B3DA-3D47-82BD-C37B00CC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35" y="142911"/>
            <a:ext cx="2525090" cy="685800"/>
          </a:xfrm>
        </p:spPr>
        <p:txBody>
          <a:bodyPr/>
          <a:lstStyle/>
          <a:p>
            <a:r>
              <a:rPr lang="it-IT" altLang="it-IT" sz="2800" dirty="0"/>
              <a:t>I peli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848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01" y="977988"/>
            <a:ext cx="8511091" cy="5640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369" y="977988"/>
            <a:ext cx="5889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charset="0"/>
                <a:ea typeface="Arial" charset="0"/>
                <a:cs typeface="Arial" charset="0"/>
              </a:rPr>
              <a:t>500X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6A2E590-9418-704B-9B86-524FAB336684}"/>
              </a:ext>
            </a:extLst>
          </p:cNvPr>
          <p:cNvSpPr txBox="1">
            <a:spLocks/>
          </p:cNvSpPr>
          <p:nvPr/>
        </p:nvSpPr>
        <p:spPr bwMode="auto">
          <a:xfrm>
            <a:off x="174035" y="157679"/>
            <a:ext cx="252509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it-IT" altLang="it-IT" sz="2800" kern="0" dirty="0"/>
              <a:t>I peli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80324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a="http://schemas.openxmlformats.org/drawingml/2006/main" xmlns="" xmlns:thm15="http://schemas.microsoft.com/office/thememl/2012/main" name="PPT Calitti" id="{65D79B5A-532A-4449-97AA-6FECDF72F1F7}" vid="{6147D113-FEA7-954C-9458-1B000007A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3663</TotalTime>
  <Words>756</Words>
  <Application>Microsoft Macintosh PowerPoint</Application>
  <PresentationFormat>Presentazione su schermo (4:3)</PresentationFormat>
  <Paragraphs>153</Paragraphs>
  <Slides>41</Slides>
  <Notes>7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Presentazione vuota</vt:lpstr>
      <vt:lpstr>Diapositiva 1</vt:lpstr>
      <vt:lpstr>Il sistema tegumentario</vt:lpstr>
      <vt:lpstr>L’epidermide</vt:lpstr>
      <vt:lpstr>L’epidermide</vt:lpstr>
      <vt:lpstr>L’epidermide</vt:lpstr>
      <vt:lpstr>L’epidermide</vt:lpstr>
      <vt:lpstr>I peli</vt:lpstr>
      <vt:lpstr>I peli</vt:lpstr>
      <vt:lpstr>Diapositiva 9</vt:lpstr>
      <vt:lpstr>I peli</vt:lpstr>
      <vt:lpstr>I peli</vt:lpstr>
      <vt:lpstr>I peli</vt:lpstr>
      <vt:lpstr>I peli</vt:lpstr>
      <vt:lpstr>I peli e i capelli</vt:lpstr>
      <vt:lpstr>Le unghie</vt:lpstr>
      <vt:lpstr>Le unghie</vt:lpstr>
      <vt:lpstr>Le ghiandole sudoripare</vt:lpstr>
      <vt:lpstr>Le ghiandole sudoripare</vt:lpstr>
      <vt:lpstr>Le ghiandole sudoripare</vt:lpstr>
      <vt:lpstr>Le ghiandole sudoripare</vt:lpstr>
      <vt:lpstr>Le ghiandole sudoripare</vt:lpstr>
      <vt:lpstr>Le ghiandole sudoripare</vt:lpstr>
      <vt:lpstr>Le ghiandole sudoripare</vt:lpstr>
      <vt:lpstr>Le ghiandole sebacee</vt:lpstr>
      <vt:lpstr>Le ghiandole sebacee</vt:lpstr>
      <vt:lpstr>Diapositiva 26</vt:lpstr>
      <vt:lpstr>Diapositiva 27</vt:lpstr>
      <vt:lpstr>Le ghiandole mammarie</vt:lpstr>
      <vt:lpstr>Le ghiandole mammarie</vt:lpstr>
      <vt:lpstr>Le ghiandole mammarie</vt:lpstr>
      <vt:lpstr>Diapositiva 31</vt:lpstr>
      <vt:lpstr>Le ghiandole lacrimali</vt:lpstr>
      <vt:lpstr>I melanociti</vt:lpstr>
      <vt:lpstr>Le lentiggini e i nevi</vt:lpstr>
      <vt:lpstr>Le lentiggini</vt:lpstr>
      <vt:lpstr>I nevi</vt:lpstr>
      <vt:lpstr>I corpuscoli di Pacini</vt:lpstr>
      <vt:lpstr>I corpuscoli di Pacini</vt:lpstr>
      <vt:lpstr>Diapositiva 39</vt:lpstr>
      <vt:lpstr>I corpuscoli di Meissner</vt:lpstr>
      <vt:lpstr>I corpuscoli di Meissner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di microscopia comparata dei vertebrati</dc:title>
  <dc:creator>Selvaggia Santin</dc:creator>
  <cp:lastModifiedBy>Sara Urbani</cp:lastModifiedBy>
  <cp:revision>81</cp:revision>
  <dcterms:created xsi:type="dcterms:W3CDTF">2020-07-06T14:03:38Z</dcterms:created>
  <dcterms:modified xsi:type="dcterms:W3CDTF">2020-07-06T14:04:35Z</dcterms:modified>
</cp:coreProperties>
</file>