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71" r:id="rId1"/>
  </p:sldMasterIdLst>
  <p:notesMasterIdLst>
    <p:notesMasterId r:id="rId40"/>
  </p:notesMasterIdLst>
  <p:sldIdLst>
    <p:sldId id="304" r:id="rId2"/>
    <p:sldId id="306" r:id="rId3"/>
    <p:sldId id="305" r:id="rId4"/>
    <p:sldId id="331" r:id="rId5"/>
    <p:sldId id="307" r:id="rId6"/>
    <p:sldId id="315" r:id="rId7"/>
    <p:sldId id="316" r:id="rId8"/>
    <p:sldId id="308" r:id="rId9"/>
    <p:sldId id="309" r:id="rId10"/>
    <p:sldId id="332" r:id="rId11"/>
    <p:sldId id="344" r:id="rId12"/>
    <p:sldId id="345" r:id="rId13"/>
    <p:sldId id="346" r:id="rId14"/>
    <p:sldId id="311" r:id="rId15"/>
    <p:sldId id="310" r:id="rId16"/>
    <p:sldId id="313" r:id="rId17"/>
    <p:sldId id="321" r:id="rId18"/>
    <p:sldId id="312" r:id="rId19"/>
    <p:sldId id="320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33" r:id="rId28"/>
    <p:sldId id="334" r:id="rId29"/>
    <p:sldId id="31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Selvaggia Santin" initials="S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1522"/>
    <p:restoredTop sz="91362"/>
  </p:normalViewPr>
  <p:slideViewPr>
    <p:cSldViewPr snapToGrid="0" snapToObjects="1">
      <p:cViewPr varScale="1">
        <p:scale>
          <a:sx n="112" d="100"/>
          <a:sy n="112" d="100"/>
        </p:scale>
        <p:origin x="-872" y="-96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B9F78-A520-4044-BD80-65EE26E631E0}" type="datetimeFigureOut">
              <a:rPr lang="en-US" smtClean="0"/>
              <a:pPr/>
              <a:t>6-07-2020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82D90-8ED3-384E-B963-09605D2D62E3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38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223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565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0430E73-E0EE-A54D-94E8-1CDEA5B879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4" y="3182938"/>
            <a:ext cx="184731" cy="3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sz="2250">
              <a:solidFill>
                <a:srgbClr val="FF0000"/>
              </a:solidFill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913034-E047-EC40-9A33-5CFAFF1A285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1B3D25-E8F9-904C-808A-A3C7ACD56B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780B25D-82DC-8A40-9935-36FBFD20CC1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1C0F1743-F5FF-4041-B416-F0F6A75F6D14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</p:spPr>
        <p:txBody>
          <a:bodyPr anchor="t"/>
          <a:lstStyle>
            <a:lvl1pPr>
              <a:defRPr sz="3075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it-IT" noProof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84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F280C7B-E46A-6B48-8EF1-05677452D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A49985-CDB4-B34C-95E0-01273DEE5BF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CAECDE-E10F-3244-A90D-D0F5AE850D3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14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F592858-4714-8B47-A0F5-0D782C7EED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AA2AC25-2E41-E94F-8811-4EEC822715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6DC7B6E6-748A-524D-BC1B-84F32AA4329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3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A334AD-E106-F045-9D96-C61874B38B0B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7FEBD1-C1A2-064F-A7B4-98B7B69495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585527C-0545-8C4B-9679-746DCB7AD04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C5DD81E-C860-3D47-9DA7-AA6C5D7A36EB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07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4780FE-F67B-F247-8223-0B84DC8D3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2C0BF4-677E-8848-82E1-CE7353E0D4C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8E3286-DDFB-6648-9CA7-4F005BCC2FBC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49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F6715F7-8012-B347-B162-43EA0DF92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AEF2A0-98D0-924F-93FE-A3D9F5293B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AC4B962-4C77-5E4C-B874-F0FF5A17B958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339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7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D2C55D-6E7C-AA4B-8EFB-4D19621A34E8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8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AB61224-C0D3-9A48-AEDD-81884BA7E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6CCA114-EC4A-6B4C-B6EB-5E19898EC04C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33B403F-18CD-C546-893E-5DF8A97284A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06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8EA693-B279-1B42-A3D3-68187F6375B2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C451095-4D7A-B34A-A5F8-BAA85DA74C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F9E7975-BD65-834E-94DC-D81577949D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1" y="6626227"/>
            <a:ext cx="35337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600"/>
              <a:t>Floriana Calitti, </a:t>
            </a:r>
            <a:r>
              <a:rPr lang="it-IT" altLang="it-IT" sz="600" i="1"/>
              <a:t>Incontri di autori e testi </a:t>
            </a:r>
            <a:r>
              <a:rPr lang="it-IT" altLang="it-IT" sz="600"/>
              <a:t>© Zanichelli editore 2016</a:t>
            </a:r>
          </a:p>
        </p:txBody>
      </p:sp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CB4602-9D85-4145-A495-DEF455852E3D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742786-E611-E048-BEA1-4B58FC0CA7D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04FF964-34EC-414A-A903-BA5360615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553200"/>
            <a:ext cx="2895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 altLang="it-IT"/>
              <a:t>Autore, Autore, Autore</a:t>
            </a:r>
            <a:r>
              <a:rPr lang="it-IT" altLang="it-IT" i="1"/>
              <a:t>Titolo </a:t>
            </a:r>
            <a:r>
              <a:rPr lang="it-IT" altLang="it-IT"/>
              <a:t>© Zanichelli editore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0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9A4EB6F-DB77-9040-8255-E75F78D32DF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4BEDA4-F3BB-2C43-89A9-9C9FB9B0D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7FD1775-D2F7-F14D-B22C-B6C8E6917CE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06C7421-9F0B-5A47-A561-29000F24490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683FFEB-B890-7042-9297-BC66E9381F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37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A118357-4496-9940-B591-13E4A1B5D7F5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27B451-F362-F340-B261-3E6B7C55E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02372CE-82A6-EC40-9C3D-F54A0FCAC3E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4051736-998D-634E-97E2-432BDBECD3F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7C3DA5-F5B0-954A-8C22-B0F5065869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2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80BD43-1965-0B49-99DD-209CEDDB1C6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9EE96A5-BD1B-3F42-8445-33225223FA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5913B0-7CA9-954C-A68E-3BA0D33F7BC0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E12C8C24-50DC-FA41-AC69-18DBBB914083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3180E05-B0BE-D048-9C3E-2104F3156F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45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CBFCA7F-094D-074A-8E3D-5A36F3173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2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862B9E9-10BB-A547-BC58-A8E53CCF8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543455E-40A4-D04B-B99D-5F9E40854A9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9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506338C-6D25-174C-AEDF-7BF656F7F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915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0"/>
        </a:spcAft>
        <a:buClr>
          <a:srgbClr val="FF0000"/>
        </a:buClr>
        <a:defRPr sz="18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19075" indent="4286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90575" indent="142875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1500">
          <a:solidFill>
            <a:schemeClr val="tx1"/>
          </a:solidFill>
          <a:latin typeface="+mn-lt"/>
          <a:ea typeface="+mn-ea"/>
        </a:defRPr>
      </a:lvl3pPr>
      <a:lvl4pPr marL="1076325" indent="13930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13620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5pPr>
      <a:lvl6pPr marL="17049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0478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23907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27336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/>
          </p:cNvSpPr>
          <p:nvPr/>
        </p:nvSpPr>
        <p:spPr bwMode="auto">
          <a:xfrm>
            <a:off x="1802590" y="1731062"/>
            <a:ext cx="5854214" cy="154348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38920" name="Rectangle 6"/>
          <p:cNvSpPr>
            <a:spLocks/>
          </p:cNvSpPr>
          <p:nvPr/>
        </p:nvSpPr>
        <p:spPr bwMode="auto">
          <a:xfrm>
            <a:off x="1803670" y="1321699"/>
            <a:ext cx="5927663" cy="4752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1B88DC-8DBA-8C41-8A29-F54E186C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30" y="1666149"/>
            <a:ext cx="7608957" cy="321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 sz="80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292100" indent="57150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" pitchFamily="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100" indent="1905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pitchFamily="2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435100" indent="1857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161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733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305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877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449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4000" kern="0" dirty="0" err="1" smtClean="0"/>
              <a:t>Tessuti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e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organi</a:t>
            </a:r>
            <a:r>
              <a:rPr lang="en-US" sz="4000" kern="0" dirty="0" smtClean="0"/>
              <a:t> al </a:t>
            </a:r>
            <a:r>
              <a:rPr lang="en-US" sz="4000" kern="0" dirty="0" err="1" smtClean="0"/>
              <a:t>microscopio</a:t>
            </a:r>
            <a:endParaRPr lang="en-US" sz="4000" kern="0" dirty="0" smtClean="0"/>
          </a:p>
          <a:p>
            <a:pPr algn="ctr"/>
            <a:r>
              <a:rPr lang="en-US" sz="4800" kern="0" dirty="0" smtClean="0"/>
              <a:t> </a:t>
            </a:r>
          </a:p>
          <a:p>
            <a:pPr algn="ctr"/>
            <a:r>
              <a:rPr lang="en-US" sz="6000" kern="0" dirty="0" err="1" smtClean="0"/>
              <a:t>L’osso</a:t>
            </a:r>
            <a:r>
              <a:rPr lang="en-US" sz="6000" kern="0" dirty="0" smtClean="0"/>
              <a:t> </a:t>
            </a:r>
            <a:r>
              <a:rPr lang="en-US" sz="6000" kern="0" dirty="0" err="1" smtClean="0"/>
              <a:t>e</a:t>
            </a:r>
            <a:r>
              <a:rPr lang="en-US" sz="6000" kern="0" dirty="0" smtClean="0"/>
              <a:t> la </a:t>
            </a:r>
            <a:r>
              <a:rPr lang="en-US" sz="6000" kern="0" dirty="0" err="1" smtClean="0"/>
              <a:t>cartilagine</a:t>
            </a:r>
            <a:endParaRPr lang="it-IT" sz="6000" kern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639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54C1D0-5C2E-5849-BFAD-33F85ECD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701"/>
            <a:ext cx="8229600" cy="914400"/>
          </a:xfrm>
        </p:spPr>
        <p:txBody>
          <a:bodyPr/>
          <a:lstStyle/>
          <a:p>
            <a:r>
              <a:rPr lang="it-IT" dirty="0"/>
              <a:t>Gli osteoclasti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BCC1658-676E-9E4A-AB41-4227C976A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6574"/>
          <a:stretch/>
        </p:blipFill>
        <p:spPr>
          <a:xfrm>
            <a:off x="166414" y="906089"/>
            <a:ext cx="8811172" cy="5007753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85A4BF4-07F7-9C48-ABBC-0CBACCC48998}"/>
              </a:ext>
            </a:extLst>
          </p:cNvPr>
          <p:cNvSpPr/>
          <p:nvPr/>
        </p:nvSpPr>
        <p:spPr>
          <a:xfrm>
            <a:off x="247998" y="5911768"/>
            <a:ext cx="7926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it-IT" dirty="0"/>
              <a:t>Gli osteoclasti sono cellule multinucleate. A testimoniare la loro attività di riassorbimento hanno accanto le </a:t>
            </a:r>
            <a:r>
              <a:rPr lang="it-IT" b="1" dirty="0"/>
              <a:t>fossette di </a:t>
            </a:r>
            <a:r>
              <a:rPr lang="it-IT" b="1" dirty="0" err="1"/>
              <a:t>Howship</a:t>
            </a:r>
            <a:r>
              <a:rPr lang="it-IT" dirty="0"/>
              <a:t>.</a:t>
            </a:r>
            <a:r>
              <a:rPr lang="it-IT" b="1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D9E272-8379-744D-9A3D-6F859E10BAF2}"/>
              </a:ext>
            </a:extLst>
          </p:cNvPr>
          <p:cNvSpPr txBox="1"/>
          <p:nvPr/>
        </p:nvSpPr>
        <p:spPr>
          <a:xfrm>
            <a:off x="8323741" y="5911768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834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8F51227-79C5-274A-87B7-84B8EB69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518"/>
            <a:ext cx="8229600" cy="914400"/>
          </a:xfrm>
        </p:spPr>
        <p:txBody>
          <a:bodyPr/>
          <a:lstStyle/>
          <a:p>
            <a:r>
              <a:rPr lang="it-IT" dirty="0"/>
              <a:t>Le ossa corte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D959658-403A-904B-86C8-705892202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6335" y="965183"/>
            <a:ext cx="8621913" cy="5665094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628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332DBBF-1141-2E43-94CB-A5DC0D49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ossa piatte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B6EA59-2E9E-FA4E-AC02-D41345832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64361"/>
            <a:ext cx="6931204" cy="512276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7A3C1D0-D0A1-7440-AC9A-4A9CD39FB60D}"/>
              </a:ext>
            </a:extLst>
          </p:cNvPr>
          <p:cNvSpPr txBox="1"/>
          <p:nvPr/>
        </p:nvSpPr>
        <p:spPr>
          <a:xfrm>
            <a:off x="6931204" y="5984599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32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F57FC7-A78C-BB4B-A9C6-65127605130E}"/>
              </a:ext>
            </a:extLst>
          </p:cNvPr>
          <p:cNvSpPr txBox="1"/>
          <p:nvPr/>
        </p:nvSpPr>
        <p:spPr>
          <a:xfrm>
            <a:off x="6931204" y="1164361"/>
            <a:ext cx="2212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Le </a:t>
            </a:r>
            <a:r>
              <a:rPr lang="it-IT" b="1" dirty="0"/>
              <a:t>ossa piatte </a:t>
            </a:r>
            <a:r>
              <a:rPr lang="it-IT" dirty="0"/>
              <a:t>sono ossa sottili e appiattite. </a:t>
            </a:r>
          </a:p>
          <a:p>
            <a:pPr hangingPunct="0"/>
            <a:r>
              <a:rPr lang="it-IT" dirty="0"/>
              <a:t>Sono formate da due lamine di osso compatto tra cui si interpone uno strato di tessuto osseo spugnoso.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786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33FA634-E24E-ED46-B26C-9B1C5A37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882"/>
            <a:ext cx="8229600" cy="914400"/>
          </a:xfrm>
        </p:spPr>
        <p:txBody>
          <a:bodyPr/>
          <a:lstStyle/>
          <a:p>
            <a:r>
              <a:rPr lang="it-IT" dirty="0"/>
              <a:t>Le ossa piatte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ED127F-0432-9947-BEB2-95D072E78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8707" y="956266"/>
            <a:ext cx="7379432" cy="5665251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012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6EAC1E5-18B3-494B-80D4-9FACBB49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ossa lunghe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248CC50-C170-F845-A29D-971EB3CED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1464" y="1039057"/>
            <a:ext cx="8572500" cy="5411391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64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914E087-FCF4-0948-8665-ADDC17CB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ossa lunghe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98E402B-D411-B946-9264-93579B34A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51171"/>
            <a:ext cx="7115176" cy="5372968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0E8D974-C209-2B41-B67D-A21994573E50}"/>
              </a:ext>
            </a:extLst>
          </p:cNvPr>
          <p:cNvSpPr txBox="1"/>
          <p:nvPr/>
        </p:nvSpPr>
        <p:spPr>
          <a:xfrm>
            <a:off x="7115175" y="1251171"/>
            <a:ext cx="20288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L’osso di divide in </a:t>
            </a:r>
            <a:r>
              <a:rPr lang="it-IT" b="1" dirty="0"/>
              <a:t>osso compatto </a:t>
            </a:r>
            <a:r>
              <a:rPr lang="it-IT" dirty="0"/>
              <a:t>(denso) e </a:t>
            </a:r>
            <a:r>
              <a:rPr lang="it-IT" b="1" dirty="0"/>
              <a:t>osso spugnoso </a:t>
            </a:r>
            <a:r>
              <a:rPr lang="it-IT" dirty="0"/>
              <a:t>(trabecolare).</a:t>
            </a:r>
          </a:p>
          <a:p>
            <a:pPr hangingPunct="0"/>
            <a:endParaRPr lang="it-IT" dirty="0"/>
          </a:p>
          <a:p>
            <a:pPr hangingPunct="0"/>
            <a:r>
              <a:rPr lang="it-IT" dirty="0"/>
              <a:t>Le ossa sono rivestite dal </a:t>
            </a:r>
            <a:r>
              <a:rPr lang="it-IT" b="1" dirty="0"/>
              <a:t>periostio</a:t>
            </a:r>
            <a:r>
              <a:rPr lang="it-IT" dirty="0"/>
              <a:t>, una lamina di tessuto connettivo fibroso contenente cellule </a:t>
            </a:r>
            <a:r>
              <a:rPr lang="it-IT" dirty="0" err="1"/>
              <a:t>osteoprogenitrici</a:t>
            </a:r>
            <a:r>
              <a:rPr lang="it-IT" dirty="0"/>
              <a:t>.</a:t>
            </a:r>
          </a:p>
          <a:p>
            <a:pPr hangingPunct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43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5D98F4E-45D6-6B49-8067-9CCA264F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230"/>
            <a:ext cx="8229600" cy="914400"/>
          </a:xfrm>
        </p:spPr>
        <p:txBody>
          <a:bodyPr/>
          <a:lstStyle/>
          <a:p>
            <a:r>
              <a:rPr lang="it-IT" dirty="0"/>
              <a:t>Il periostio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7B9609-C4E7-3442-9D0C-A98575D0A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104"/>
          <a:stretch/>
        </p:blipFill>
        <p:spPr>
          <a:xfrm>
            <a:off x="0" y="871340"/>
            <a:ext cx="6262414" cy="575224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5C27BF8-DCAA-F94E-AABC-C05491647168}"/>
              </a:ext>
            </a:extLst>
          </p:cNvPr>
          <p:cNvSpPr txBox="1"/>
          <p:nvPr/>
        </p:nvSpPr>
        <p:spPr>
          <a:xfrm>
            <a:off x="6262414" y="6310156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A93833C-5BB2-6E4A-9B46-21742FC88FC7}"/>
              </a:ext>
            </a:extLst>
          </p:cNvPr>
          <p:cNvSpPr txBox="1"/>
          <p:nvPr/>
        </p:nvSpPr>
        <p:spPr>
          <a:xfrm>
            <a:off x="6262414" y="878487"/>
            <a:ext cx="2881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L’apporto di sangue al tessuto osseo segue un percorso centrifugo.</a:t>
            </a:r>
          </a:p>
          <a:p>
            <a:pPr hangingPunct="0"/>
            <a:endParaRPr lang="it-IT" dirty="0"/>
          </a:p>
          <a:p>
            <a:pPr hangingPunct="0"/>
            <a:r>
              <a:rPr lang="it-IT" dirty="0"/>
              <a:t>Prevalentemente l’apporto proviene da arterie che penetrano nella cavità midollare attraverso forami nutritizi.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18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026921B-DA88-B94B-A2BF-59304003E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ossa lunghe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735A801-7E17-874C-B38E-583D27A24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487"/>
          <a:stretch/>
        </p:blipFill>
        <p:spPr>
          <a:xfrm>
            <a:off x="-5747" y="1075556"/>
            <a:ext cx="6956674" cy="5388306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B9F3591-D47A-C54C-B0DB-9B72DF1DD828}"/>
              </a:ext>
            </a:extLst>
          </p:cNvPr>
          <p:cNvSpPr txBox="1"/>
          <p:nvPr/>
        </p:nvSpPr>
        <p:spPr>
          <a:xfrm>
            <a:off x="6950927" y="1085881"/>
            <a:ext cx="21930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La parte interna di un osso lungo ha una struttura irregolare e corrisponde ad </a:t>
            </a:r>
            <a:r>
              <a:rPr lang="it-IT" b="1" dirty="0"/>
              <a:t>osso spugnoso </a:t>
            </a:r>
            <a:r>
              <a:rPr lang="it-IT" dirty="0"/>
              <a:t>(trabecolare), il quale è formato da numerose trabecole ossee anastomizzate e poste a delimitare una serie labirintica di spazi midollari.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981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365F0B-612B-FB4C-A577-255566AB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51"/>
            <a:ext cx="8229600" cy="914400"/>
          </a:xfrm>
        </p:spPr>
        <p:txBody>
          <a:bodyPr/>
          <a:lstStyle/>
          <a:p>
            <a:r>
              <a:rPr lang="it-IT" dirty="0"/>
              <a:t>Il tessuto osseo spugnoso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6EDAA5B-3E75-3244-A4A6-81F49555E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089151"/>
            <a:ext cx="7576208" cy="554338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F5D7DED-FF62-9A41-8408-C9F4D35E2163}"/>
              </a:ext>
            </a:extLst>
          </p:cNvPr>
          <p:cNvSpPr txBox="1"/>
          <p:nvPr/>
        </p:nvSpPr>
        <p:spPr>
          <a:xfrm>
            <a:off x="7576207" y="6324757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 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0041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74811C1-58F7-4B4C-92F1-DFE3A2516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tessuto osseo </a:t>
            </a:r>
            <a:r>
              <a:rPr lang="it-IT" dirty="0"/>
              <a:t>spugnoso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6FF5BF6-9166-9B40-A91B-740D9F13E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8961" y="1123949"/>
            <a:ext cx="7300410" cy="548979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359B32B-51E3-014D-B9CE-A7A0E023C6BB}"/>
              </a:ext>
            </a:extLst>
          </p:cNvPr>
          <p:cNvSpPr txBox="1"/>
          <p:nvPr/>
        </p:nvSpPr>
        <p:spPr>
          <a:xfrm>
            <a:off x="7291449" y="6305964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10 X</a:t>
            </a:r>
            <a:endParaRPr lang="it-IT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3530111-E9AC-9F43-B6F6-3FB1F50105B8}"/>
              </a:ext>
            </a:extLst>
          </p:cNvPr>
          <p:cNvSpPr/>
          <p:nvPr/>
        </p:nvSpPr>
        <p:spPr>
          <a:xfrm>
            <a:off x="7291449" y="1123950"/>
            <a:ext cx="18525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tessuto osseo spugnoso è formato da numerose </a:t>
            </a:r>
            <a:r>
              <a:rPr lang="it-IT" b="1" dirty="0"/>
              <a:t>trabecole ossee </a:t>
            </a:r>
            <a:r>
              <a:rPr lang="it-IT" dirty="0"/>
              <a:t>anastomizzate e poste a delimitare una serie labirintica di </a:t>
            </a:r>
            <a:r>
              <a:rPr lang="it-IT" b="1" dirty="0"/>
              <a:t>cavità midollari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79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osseo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A63AB43-795C-1B46-A812-A4611BD3B53B}"/>
              </a:ext>
            </a:extLst>
          </p:cNvPr>
          <p:cNvSpPr txBox="1"/>
          <p:nvPr/>
        </p:nvSpPr>
        <p:spPr>
          <a:xfrm>
            <a:off x="6901792" y="1216573"/>
            <a:ext cx="2242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osseo costituisce le ossa dei vertebrati.</a:t>
            </a:r>
          </a:p>
          <a:p>
            <a:endParaRPr lang="it-IT" dirty="0"/>
          </a:p>
          <a:p>
            <a:r>
              <a:rPr lang="it-IT" dirty="0"/>
              <a:t>È un tessuto connettivo caratterizzato una matrice extracellulare mineralizzata.</a:t>
            </a:r>
          </a:p>
          <a:p>
            <a:endParaRPr lang="it-I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D8CBA10-8DBF-F946-9128-4663B227B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1216573"/>
            <a:ext cx="6901793" cy="5176346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8312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209A08A-FA68-4649-A739-DCE1C764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974"/>
            <a:ext cx="8229600" cy="914400"/>
          </a:xfrm>
        </p:spPr>
        <p:txBody>
          <a:bodyPr/>
          <a:lstStyle/>
          <a:p>
            <a:r>
              <a:rPr lang="it-IT" dirty="0"/>
              <a:t>Il tessuto osseo spugnoso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505BD18-E873-394F-906F-23E2D1A8A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23456"/>
            <a:ext cx="6663558" cy="579806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3949A2E-04E3-A44D-B045-D877E17867CD}"/>
              </a:ext>
            </a:extLst>
          </p:cNvPr>
          <p:cNvSpPr txBox="1"/>
          <p:nvPr/>
        </p:nvSpPr>
        <p:spPr>
          <a:xfrm>
            <a:off x="6663558" y="6313740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64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7C03FC6-B523-5B44-BF66-4CC238A5F796}"/>
              </a:ext>
            </a:extLst>
          </p:cNvPr>
          <p:cNvSpPr/>
          <p:nvPr/>
        </p:nvSpPr>
        <p:spPr>
          <a:xfrm>
            <a:off x="6676830" y="823456"/>
            <a:ext cx="24671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trabecole</a:t>
            </a:r>
            <a:r>
              <a:rPr lang="it-IT" dirty="0"/>
              <a:t> sono costituite da lamelle parallele che non presentano al loro interno vasi sanguigni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001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DC6786E-E102-874E-8BDC-9CF0293B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392"/>
            <a:ext cx="8229600" cy="914400"/>
          </a:xfrm>
        </p:spPr>
        <p:txBody>
          <a:bodyPr/>
          <a:lstStyle/>
          <a:p>
            <a:r>
              <a:rPr lang="it-IT" dirty="0"/>
              <a:t>Il tessuto osseo spugnoso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AD1AB64-7BD9-B843-932E-8D2F5832E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159137"/>
            <a:ext cx="6811054" cy="5456089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51054CC-86A5-8447-89CA-E212AE9337F0}"/>
              </a:ext>
            </a:extLst>
          </p:cNvPr>
          <p:cNvSpPr txBox="1"/>
          <p:nvPr/>
        </p:nvSpPr>
        <p:spPr>
          <a:xfrm>
            <a:off x="6811054" y="6307449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64 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2095AE-A7CD-4D4B-BE33-C61F5A912BB5}"/>
              </a:ext>
            </a:extLst>
          </p:cNvPr>
          <p:cNvSpPr/>
          <p:nvPr/>
        </p:nvSpPr>
        <p:spPr>
          <a:xfrm>
            <a:off x="6811054" y="1159137"/>
            <a:ext cx="22474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Gli osteociti presenti nelle lacune ossee traggono nutrimento dalle sostanze che si diffondono dall’endostio attraverso il loro sistema di canalicoli.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2798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229E96D-E68E-8B42-97A5-F25F5350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412"/>
            <a:ext cx="8229600" cy="914400"/>
          </a:xfrm>
        </p:spPr>
        <p:txBody>
          <a:bodyPr/>
          <a:lstStyle/>
          <a:p>
            <a:r>
              <a:rPr lang="it-IT" dirty="0" smtClean="0"/>
              <a:t>Il tessuto osseo </a:t>
            </a:r>
            <a:r>
              <a:rPr lang="it-IT" dirty="0"/>
              <a:t>lamellare compatto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D6031D-1AB4-0245-8923-77B621E3F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7008" y="1143812"/>
            <a:ext cx="7083453" cy="546895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27751FF-D35F-5846-AC1A-BA4A80566A07}"/>
              </a:ext>
            </a:extLst>
          </p:cNvPr>
          <p:cNvSpPr txBox="1"/>
          <p:nvPr/>
        </p:nvSpPr>
        <p:spPr>
          <a:xfrm>
            <a:off x="7076445" y="6304985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DDD9494-83D3-5543-8FAD-BA5C9F9E5B7E}"/>
              </a:ext>
            </a:extLst>
          </p:cNvPr>
          <p:cNvSpPr/>
          <p:nvPr/>
        </p:nvSpPr>
        <p:spPr>
          <a:xfrm>
            <a:off x="7063598" y="1143812"/>
            <a:ext cx="20804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it-IT" dirty="0"/>
              <a:t>Il tessuto osseo compatto è organizzato in lamelle parallele di 3-11µm di spessore.</a:t>
            </a:r>
          </a:p>
          <a:p>
            <a:pPr hangingPunct="0">
              <a:spcAft>
                <a:spcPts val="0"/>
              </a:spcAft>
            </a:pPr>
            <a:endParaRPr lang="it-IT" dirty="0"/>
          </a:p>
          <a:p>
            <a:pPr hangingPunct="0">
              <a:spcAft>
                <a:spcPts val="0"/>
              </a:spcAft>
            </a:pPr>
            <a:r>
              <a:rPr lang="it-IT" dirty="0"/>
              <a:t>Le lamelle formano strutture concentriche detti osteoni.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04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95D20AD-F272-0845-9398-F0F4991C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osseo lamellare compatto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F6884F5-E4B7-BC45-91AA-DC79A3176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72236"/>
            <a:ext cx="9142321" cy="550564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BCCE2D-50BE-BE4F-9565-57EA75FFD6AE}"/>
              </a:ext>
            </a:extLst>
          </p:cNvPr>
          <p:cNvSpPr txBox="1"/>
          <p:nvPr/>
        </p:nvSpPr>
        <p:spPr>
          <a:xfrm>
            <a:off x="8490155" y="86445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718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E512845-E177-F246-8DBF-4F8D58189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54713" y="0"/>
            <a:ext cx="5089287" cy="6659204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503502D-B302-5845-AACE-E33CC935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6693"/>
            <a:ext cx="8229600" cy="914400"/>
          </a:xfrm>
        </p:spPr>
        <p:txBody>
          <a:bodyPr/>
          <a:lstStyle/>
          <a:p>
            <a:r>
              <a:rPr lang="it-IT" dirty="0"/>
              <a:t>Il tessuto osseo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lamellare compatto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88FBF92-FBBE-D94F-9EC6-11336FB44558}"/>
              </a:ext>
            </a:extLst>
          </p:cNvPr>
          <p:cNvSpPr txBox="1"/>
          <p:nvPr/>
        </p:nvSpPr>
        <p:spPr>
          <a:xfrm>
            <a:off x="108333" y="1140362"/>
            <a:ext cx="3946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Il periostio è saldamente unito all’osso mediante fibre collagene, chiamate </a:t>
            </a:r>
            <a:r>
              <a:rPr lang="it-IT" b="1" dirty="0"/>
              <a:t>fibre perforanti</a:t>
            </a:r>
            <a:r>
              <a:rPr lang="it-IT" dirty="0"/>
              <a:t>. </a:t>
            </a:r>
          </a:p>
          <a:p>
            <a:pPr hangingPunct="0"/>
            <a:endParaRPr lang="it-IT" dirty="0"/>
          </a:p>
          <a:p>
            <a:pPr hangingPunct="0"/>
            <a:r>
              <a:rPr lang="it-IT" dirty="0"/>
              <a:t>Queste fibre penetrano nell’osso ancorandosi tenacemente.</a:t>
            </a:r>
          </a:p>
          <a:p>
            <a:r>
              <a:rPr lang="it-IT" dirty="0"/>
              <a:t>I diversi sistemi lamellari sono separati dalla </a:t>
            </a:r>
            <a:r>
              <a:rPr lang="it-IT" b="1" dirty="0"/>
              <a:t>linea cementante</a:t>
            </a:r>
            <a:r>
              <a:rPr lang="it-IT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2EEC041-D419-DC4A-AC24-F17B80B78FFE}"/>
              </a:ext>
            </a:extLst>
          </p:cNvPr>
          <p:cNvSpPr txBox="1"/>
          <p:nvPr/>
        </p:nvSpPr>
        <p:spPr>
          <a:xfrm>
            <a:off x="3400868" y="6330545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125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842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3429A87-6B44-4C42-886C-D1A8AE4F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371"/>
            <a:ext cx="8229600" cy="914400"/>
          </a:xfrm>
        </p:spPr>
        <p:txBody>
          <a:bodyPr/>
          <a:lstStyle/>
          <a:p>
            <a:r>
              <a:rPr lang="it-IT" dirty="0"/>
              <a:t>I canali di </a:t>
            </a:r>
            <a:r>
              <a:rPr lang="it-IT" dirty="0" err="1"/>
              <a:t>Havers</a:t>
            </a:r>
            <a:r>
              <a:rPr lang="it-IT" dirty="0"/>
              <a:t> e i canali di </a:t>
            </a:r>
            <a:r>
              <a:rPr lang="it-IT" dirty="0" err="1"/>
              <a:t>Volkmann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6E7E8E-5915-4A46-B264-DCCE335EE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1212807"/>
            <a:ext cx="7057344" cy="528608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620A86D-8964-C84D-A939-BB35A7D12488}"/>
              </a:ext>
            </a:extLst>
          </p:cNvPr>
          <p:cNvSpPr txBox="1"/>
          <p:nvPr/>
        </p:nvSpPr>
        <p:spPr>
          <a:xfrm>
            <a:off x="7057345" y="619111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152AC3F-0C3B-DA4D-AFE0-6C093DF3F2BB}"/>
              </a:ext>
            </a:extLst>
          </p:cNvPr>
          <p:cNvSpPr/>
          <p:nvPr/>
        </p:nvSpPr>
        <p:spPr>
          <a:xfrm>
            <a:off x="7021429" y="1200150"/>
            <a:ext cx="21164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L’osso compatto è attraversato da due sistemi di vasi sanguigni: il primo scorre parallelamente alla maggiore lunghezza dell’osso e decorre nei </a:t>
            </a:r>
            <a:r>
              <a:rPr lang="it-IT" b="1" dirty="0"/>
              <a:t>canali di </a:t>
            </a:r>
            <a:r>
              <a:rPr lang="it-IT" b="1" dirty="0" err="1"/>
              <a:t>Havers</a:t>
            </a:r>
            <a:r>
              <a:rPr lang="it-IT" dirty="0"/>
              <a:t>; il secondo si sviluppa in vasi perpendicolari alla superficie dell’osso e decorre nei </a:t>
            </a:r>
            <a:r>
              <a:rPr lang="it-IT" b="1" dirty="0"/>
              <a:t>canali di </a:t>
            </a:r>
            <a:r>
              <a:rPr lang="it-IT" b="1" dirty="0" err="1"/>
              <a:t>Volkmann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625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AB6967-BBD7-9843-AD64-43491F91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5433"/>
            <a:ext cx="8229600" cy="914400"/>
          </a:xfrm>
        </p:spPr>
        <p:txBody>
          <a:bodyPr/>
          <a:lstStyle/>
          <a:p>
            <a:r>
              <a:rPr lang="it-IT" dirty="0" smtClean="0"/>
              <a:t>Il cemento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12253E-E920-6E47-844D-EEB32CD52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718"/>
          <a:stretch/>
        </p:blipFill>
        <p:spPr>
          <a:xfrm>
            <a:off x="-18398" y="1099833"/>
            <a:ext cx="6394674" cy="552060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AD34CE5-B37B-2E4A-889A-BF3F66080CC7}"/>
              </a:ext>
            </a:extLst>
          </p:cNvPr>
          <p:cNvSpPr txBox="1"/>
          <p:nvPr/>
        </p:nvSpPr>
        <p:spPr>
          <a:xfrm>
            <a:off x="6376276" y="6312660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 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42EE6DF-63BE-744A-BD1E-481AB654D251}"/>
              </a:ext>
            </a:extLst>
          </p:cNvPr>
          <p:cNvSpPr txBox="1"/>
          <p:nvPr/>
        </p:nvSpPr>
        <p:spPr>
          <a:xfrm>
            <a:off x="6376276" y="1099833"/>
            <a:ext cx="270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Questo particolare tipo di tessuto osseo, privo di osteoni, riveste con uno strato sottile la </a:t>
            </a:r>
            <a:r>
              <a:rPr lang="it-IT" b="1" dirty="0"/>
              <a:t>radice</a:t>
            </a:r>
            <a:r>
              <a:rPr lang="it-IT" dirty="0"/>
              <a:t> del dente infissa nell’</a:t>
            </a:r>
            <a:r>
              <a:rPr lang="it-IT" b="1" dirty="0"/>
              <a:t>alveolo</a:t>
            </a:r>
            <a:r>
              <a:rPr lang="it-IT" dirty="0"/>
              <a:t> mandibolare o mascellare.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7896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B9A47DF-4D95-784A-B434-C0800A7B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cementociti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B08D8FF-246F-1844-9552-059B30E9B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072665"/>
            <a:ext cx="7411062" cy="4844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A50583B-6816-E14B-B8A3-A9ACD01DB9D0}"/>
              </a:ext>
            </a:extLst>
          </p:cNvPr>
          <p:cNvSpPr txBox="1"/>
          <p:nvPr/>
        </p:nvSpPr>
        <p:spPr>
          <a:xfrm>
            <a:off x="7868262" y="5578568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250 </a:t>
            </a:r>
            <a:r>
              <a:rPr lang="it-IT" sz="1400" dirty="0"/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EBC53DB-7660-9246-A1BD-A9E98CE80750}"/>
              </a:ext>
            </a:extLst>
          </p:cNvPr>
          <p:cNvSpPr txBox="1"/>
          <p:nvPr/>
        </p:nvSpPr>
        <p:spPr>
          <a:xfrm>
            <a:off x="475296" y="5916969"/>
            <a:ext cx="7132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cemento in prossimità dell’apice della radice contiene delle cellule dette </a:t>
            </a:r>
            <a:r>
              <a:rPr lang="it-IT" b="1" u="sng" dirty="0" err="1"/>
              <a:t>cementociti</a:t>
            </a:r>
            <a:r>
              <a:rPr lang="it-IT" dirty="0"/>
              <a:t> e per questo è chiamato</a:t>
            </a:r>
            <a:r>
              <a:rPr lang="it-IT" i="1" dirty="0"/>
              <a:t> </a:t>
            </a:r>
            <a:r>
              <a:rPr lang="it-IT" b="1" dirty="0"/>
              <a:t>cemento cellulare.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5949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A54F6E2-3447-554D-8296-AF3231B4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cementociti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D9FAE81-C162-B24F-8694-6528C9599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70" y="1134364"/>
            <a:ext cx="7326995" cy="5478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F1A98F8-2AA7-FB4F-88D8-82A3A38AA7DD}"/>
              </a:ext>
            </a:extLst>
          </p:cNvPr>
          <p:cNvSpPr txBox="1"/>
          <p:nvPr/>
        </p:nvSpPr>
        <p:spPr>
          <a:xfrm>
            <a:off x="7330965" y="6298687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998245E-0689-2F4B-932D-49B58CF463CB}"/>
              </a:ext>
            </a:extLst>
          </p:cNvPr>
          <p:cNvSpPr txBox="1"/>
          <p:nvPr/>
        </p:nvSpPr>
        <p:spPr>
          <a:xfrm>
            <a:off x="7330965" y="1143220"/>
            <a:ext cx="17429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</a:t>
            </a:r>
            <a:r>
              <a:rPr lang="it-IT" dirty="0" err="1"/>
              <a:t>cementociti</a:t>
            </a:r>
            <a:r>
              <a:rPr lang="it-IT" dirty="0"/>
              <a:t> sono contenuti in lacune ossee con un sistema di canalicoli meno imponente rispetto a quello del tessuto osseo.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1930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25BAA57-E5AA-DB42-BC3E-9E91D8AF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350"/>
            <a:ext cx="8229600" cy="914400"/>
          </a:xfrm>
        </p:spPr>
        <p:txBody>
          <a:bodyPr/>
          <a:lstStyle/>
          <a:p>
            <a:r>
              <a:rPr lang="it-IT" dirty="0"/>
              <a:t>La frattura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235B265-D3F4-D84E-91F5-50E8E72BA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3191" y="1139371"/>
            <a:ext cx="7384877" cy="547338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12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94690F6-8B2C-CE48-B6CE-F7BAAC24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1079"/>
            <a:ext cx="8229600" cy="914400"/>
          </a:xfrm>
        </p:spPr>
        <p:txBody>
          <a:bodyPr/>
          <a:lstStyle/>
          <a:p>
            <a:r>
              <a:rPr lang="it-IT" dirty="0"/>
              <a:t>Il tessuto osseo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CB11E44-6A10-DA41-9E33-06DA1C2F9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5323" y="1181099"/>
            <a:ext cx="6927590" cy="5066959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88A3C94-62B4-D249-B777-DFC6D30086AC}"/>
              </a:ext>
            </a:extLst>
          </p:cNvPr>
          <p:cNvSpPr txBox="1"/>
          <p:nvPr/>
        </p:nvSpPr>
        <p:spPr>
          <a:xfrm>
            <a:off x="6922267" y="1181100"/>
            <a:ext cx="222173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La matrice ossea contiene</a:t>
            </a:r>
            <a:r>
              <a:rPr lang="it-IT" b="1" dirty="0"/>
              <a:t> lacune </a:t>
            </a:r>
            <a:r>
              <a:rPr lang="it-IT" dirty="0"/>
              <a:t>tra loro collegate da una rete di canalicoli.</a:t>
            </a:r>
          </a:p>
          <a:p>
            <a:pPr hangingPunct="0"/>
            <a:endParaRPr lang="it-IT" dirty="0"/>
          </a:p>
          <a:p>
            <a:pPr hangingPunct="0"/>
            <a:r>
              <a:rPr lang="it-IT" dirty="0"/>
              <a:t>Ogni lacuna contiene una cellula del tessuto osseo o </a:t>
            </a:r>
            <a:r>
              <a:rPr lang="it-IT" b="1" dirty="0" smtClean="0"/>
              <a:t>osteocita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5653E0D-67CB-5740-9641-7344ED118091}"/>
              </a:ext>
            </a:extLst>
          </p:cNvPr>
          <p:cNvSpPr txBox="1"/>
          <p:nvPr/>
        </p:nvSpPr>
        <p:spPr>
          <a:xfrm>
            <a:off x="6922267" y="5940281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2510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F6B13E0F-F35B-C147-B21E-2A628848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380"/>
            <a:ext cx="8229600" cy="914400"/>
          </a:xfrm>
        </p:spPr>
        <p:txBody>
          <a:bodyPr/>
          <a:lstStyle/>
          <a:p>
            <a:r>
              <a:rPr lang="it-IT" dirty="0"/>
              <a:t>Il tessuto cartilagineo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EF5D74B-CDED-B441-815C-607DD92C0FFC}"/>
              </a:ext>
            </a:extLst>
          </p:cNvPr>
          <p:cNvSpPr/>
          <p:nvPr/>
        </p:nvSpPr>
        <p:spPr>
          <a:xfrm>
            <a:off x="5115034" y="6309727"/>
            <a:ext cx="6708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32 X</a:t>
            </a:r>
            <a:endParaRPr lang="it-IT" sz="1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DA081CA6-358E-844C-9080-D49BADA61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612" b="6904"/>
          <a:stretch/>
        </p:blipFill>
        <p:spPr>
          <a:xfrm>
            <a:off x="0" y="1043018"/>
            <a:ext cx="5115034" cy="5574486"/>
          </a:xfrm>
        </p:spPr>
      </p:pic>
      <p:sp>
        <p:nvSpPr>
          <p:cNvPr id="4" name="TextBox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818F50A-180E-564B-B7E8-9CAA269FDE7E}"/>
              </a:ext>
            </a:extLst>
          </p:cNvPr>
          <p:cNvSpPr txBox="1"/>
          <p:nvPr/>
        </p:nvSpPr>
        <p:spPr>
          <a:xfrm>
            <a:off x="5272690" y="1172780"/>
            <a:ext cx="37749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cellule della cartilagine sono dette </a:t>
            </a:r>
            <a:r>
              <a:rPr lang="it-IT" b="1" dirty="0"/>
              <a:t>condrociti </a:t>
            </a:r>
            <a:r>
              <a:rPr lang="it-IT" dirty="0"/>
              <a:t>e</a:t>
            </a:r>
            <a:r>
              <a:rPr lang="it-IT" b="1" dirty="0"/>
              <a:t> </a:t>
            </a:r>
            <a:r>
              <a:rPr lang="it-IT" dirty="0"/>
              <a:t>derivano dai </a:t>
            </a:r>
            <a:r>
              <a:rPr lang="it-IT" b="1" dirty="0" err="1"/>
              <a:t>condroblasti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Le sostanze necessarie alla vita delle cellule e alla sintesi della componente extracellulare si diffondono attraverso i vasi contenuti nel tessuto connettivo fibroso, detto </a:t>
            </a:r>
            <a:r>
              <a:rPr lang="it-IT" b="1" dirty="0"/>
              <a:t>pericondrio</a:t>
            </a:r>
            <a:r>
              <a:rPr lang="it-IT" dirty="0"/>
              <a:t>,</a:t>
            </a:r>
            <a:r>
              <a:rPr lang="it-IT" i="1" dirty="0"/>
              <a:t> </a:t>
            </a:r>
            <a:r>
              <a:rPr lang="it-IT" dirty="0"/>
              <a:t>che riveste la cartilagine stessa.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458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1898559D-9D28-294B-BF94-8A053FF4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cartilagine ialina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20D603AF-961D-A44F-A7B9-F5A3AF578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523" y="1400503"/>
            <a:ext cx="6462828" cy="4896945"/>
          </a:xfrm>
        </p:spPr>
      </p:pic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16068661-BBBE-5D4E-898A-86F57E431933}"/>
              </a:ext>
            </a:extLst>
          </p:cNvPr>
          <p:cNvSpPr txBox="1"/>
          <p:nvPr/>
        </p:nvSpPr>
        <p:spPr>
          <a:xfrm>
            <a:off x="6451545" y="1400503"/>
            <a:ext cx="26924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cartilagine ialina è </a:t>
            </a:r>
            <a:r>
              <a:rPr lang="it-IT" dirty="0" smtClean="0"/>
              <a:t>così </a:t>
            </a:r>
            <a:r>
              <a:rPr lang="it-IT" dirty="0"/>
              <a:t>chiamata per il suo aspetto traslucido e il suo colore bianco.</a:t>
            </a:r>
          </a:p>
          <a:p>
            <a:endParaRPr lang="it-IT" dirty="0"/>
          </a:p>
          <a:p>
            <a:r>
              <a:rPr lang="it-IT" dirty="0"/>
              <a:t>I suoi  condrociti sono posti all’interno di lacune cartilaginee, dette </a:t>
            </a:r>
            <a:r>
              <a:rPr lang="it-IT" b="1" dirty="0"/>
              <a:t>gruppi </a:t>
            </a:r>
            <a:r>
              <a:rPr lang="it-IT" b="1" dirty="0" err="1"/>
              <a:t>isogeni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DE7EF5F1-A305-A44B-BCCE-5071F9C1F21F}"/>
              </a:ext>
            </a:extLst>
          </p:cNvPr>
          <p:cNvSpPr txBox="1"/>
          <p:nvPr/>
        </p:nvSpPr>
        <p:spPr>
          <a:xfrm>
            <a:off x="6451545" y="5989671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125 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5721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D7643212-CB6E-9244-91CA-2A87FDDD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747"/>
            <a:ext cx="8229600" cy="914400"/>
          </a:xfrm>
        </p:spPr>
        <p:txBody>
          <a:bodyPr/>
          <a:lstStyle/>
          <a:p>
            <a:r>
              <a:rPr lang="it-IT" dirty="0" smtClean="0"/>
              <a:t>I gruppi isogeni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04014D2B-49D1-744D-BF3F-780542AB2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330" r="8540"/>
          <a:stretch/>
        </p:blipFill>
        <p:spPr>
          <a:xfrm>
            <a:off x="3604262" y="583907"/>
            <a:ext cx="5539738" cy="6063886"/>
          </a:xfrm>
        </p:spPr>
      </p:pic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B5D2FEB5-9869-054F-A12B-B79B678E6147}"/>
              </a:ext>
            </a:extLst>
          </p:cNvPr>
          <p:cNvSpPr txBox="1"/>
          <p:nvPr/>
        </p:nvSpPr>
        <p:spPr>
          <a:xfrm>
            <a:off x="325819" y="1167606"/>
            <a:ext cx="30637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Ogni </a:t>
            </a:r>
            <a:r>
              <a:rPr lang="it-IT" dirty="0" err="1" smtClean="0"/>
              <a:t>condroblasto</a:t>
            </a:r>
            <a:r>
              <a:rPr lang="it-IT" dirty="0" smtClean="0"/>
              <a:t> si </a:t>
            </a:r>
            <a:r>
              <a:rPr lang="it-IT" dirty="0"/>
              <a:t>differenzia in un </a:t>
            </a:r>
            <a:r>
              <a:rPr lang="it-IT" dirty="0" err="1"/>
              <a:t>condrocita</a:t>
            </a:r>
            <a:r>
              <a:rPr lang="it-IT" dirty="0"/>
              <a:t>, che si divide a sua volta. </a:t>
            </a:r>
          </a:p>
          <a:p>
            <a:r>
              <a:rPr lang="it-IT" dirty="0"/>
              <a:t>Il </a:t>
            </a:r>
            <a:r>
              <a:rPr lang="it-IT" dirty="0" err="1"/>
              <a:t>condrocita</a:t>
            </a:r>
            <a:r>
              <a:rPr lang="it-IT" dirty="0"/>
              <a:t> resta intrappolato nella sostanza extracellulare.</a:t>
            </a:r>
          </a:p>
          <a:p>
            <a:r>
              <a:rPr lang="it-IT" dirty="0"/>
              <a:t>Questo accrescimento determina la </a:t>
            </a:r>
            <a:r>
              <a:rPr lang="it-IT" dirty="0" smtClean="0"/>
              <a:t>formazione di </a:t>
            </a:r>
            <a:r>
              <a:rPr lang="it-IT" dirty="0"/>
              <a:t>gruppi isogeni.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36BD93E8-DE43-AB42-A213-7E2E888E6DCA}"/>
              </a:ext>
            </a:extLst>
          </p:cNvPr>
          <p:cNvSpPr txBox="1"/>
          <p:nvPr/>
        </p:nvSpPr>
        <p:spPr>
          <a:xfrm>
            <a:off x="2950417" y="6340016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500 X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0226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552"/>
            <a:ext cx="8229600" cy="914400"/>
          </a:xfrm>
        </p:spPr>
        <p:txBody>
          <a:bodyPr/>
          <a:lstStyle/>
          <a:p>
            <a:r>
              <a:rPr lang="it-IT" dirty="0"/>
              <a:t>La cartilagine elastica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C0ECCAA7-F8C4-2C4F-AFD7-489010343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9587" y="1025018"/>
            <a:ext cx="7330965" cy="4862143"/>
          </a:xfrm>
        </p:spPr>
      </p:pic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2A33B15-B957-B74C-8765-16F0B946627C}"/>
              </a:ext>
            </a:extLst>
          </p:cNvPr>
          <p:cNvSpPr txBox="1"/>
          <p:nvPr/>
        </p:nvSpPr>
        <p:spPr>
          <a:xfrm>
            <a:off x="7526707" y="717241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125 X</a:t>
            </a:r>
            <a:endParaRPr lang="it-IT" sz="1400" dirty="0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A63AB43-795C-1B46-A812-A4611BD3B53B}"/>
              </a:ext>
            </a:extLst>
          </p:cNvPr>
          <p:cNvSpPr txBox="1"/>
          <p:nvPr/>
        </p:nvSpPr>
        <p:spPr>
          <a:xfrm>
            <a:off x="61311" y="59271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cellule della cartilagine elastica sono molto simili a quelle della cartilagine ialina,</a:t>
            </a:r>
          </a:p>
          <a:p>
            <a:r>
              <a:rPr lang="it-IT" dirty="0"/>
              <a:t>ma hanno forma </a:t>
            </a:r>
            <a:r>
              <a:rPr lang="it-IT" dirty="0" smtClean="0"/>
              <a:t>arrotondata. Possono anch’esse </a:t>
            </a:r>
            <a:r>
              <a:rPr lang="it-IT" dirty="0"/>
              <a:t>essere raggruppate in gruppi </a:t>
            </a:r>
            <a:r>
              <a:rPr lang="it-IT" dirty="0" smtClean="0"/>
              <a:t>isogeni.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4453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136"/>
            <a:ext cx="8229600" cy="914400"/>
          </a:xfrm>
        </p:spPr>
        <p:txBody>
          <a:bodyPr/>
          <a:lstStyle/>
          <a:p>
            <a:r>
              <a:rPr lang="it-IT" dirty="0"/>
              <a:t>La cartilagine elastica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2A33B15-B957-B74C-8765-16F0B946627C}"/>
              </a:ext>
            </a:extLst>
          </p:cNvPr>
          <p:cNvSpPr txBox="1"/>
          <p:nvPr/>
        </p:nvSpPr>
        <p:spPr>
          <a:xfrm>
            <a:off x="7640568" y="832380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250 X</a:t>
            </a:r>
            <a:endParaRPr lang="it-IT" sz="1400" dirty="0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A63AB43-795C-1B46-A812-A4611BD3B53B}"/>
              </a:ext>
            </a:extLst>
          </p:cNvPr>
          <p:cNvSpPr txBox="1"/>
          <p:nvPr/>
        </p:nvSpPr>
        <p:spPr>
          <a:xfrm>
            <a:off x="0" y="5973516"/>
            <a:ext cx="905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prossimità del pericondrio le fibre elastiche sono in quantità minore, mentre si fanno imponenti e a volte si stratificano nelle zone profonde del tessuto.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0F7EB907-0307-5A48-97B6-3F865F239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230" b="7126"/>
          <a:stretch/>
        </p:blipFill>
        <p:spPr>
          <a:xfrm>
            <a:off x="849009" y="1122610"/>
            <a:ext cx="7445404" cy="4850906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9853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900"/>
            <a:ext cx="8229600" cy="914400"/>
          </a:xfrm>
        </p:spPr>
        <p:txBody>
          <a:bodyPr/>
          <a:lstStyle/>
          <a:p>
            <a:r>
              <a:rPr lang="it-IT" dirty="0"/>
              <a:t>La cartilagine elastica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2A33B15-B957-B74C-8765-16F0B946627C}"/>
              </a:ext>
            </a:extLst>
          </p:cNvPr>
          <p:cNvSpPr txBox="1"/>
          <p:nvPr/>
        </p:nvSpPr>
        <p:spPr>
          <a:xfrm>
            <a:off x="7631809" y="704197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 X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1ADA9228-6435-CB43-ADF7-FD53DCECC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703"/>
          <a:stretch/>
        </p:blipFill>
        <p:spPr>
          <a:xfrm>
            <a:off x="858344" y="1011974"/>
            <a:ext cx="7427310" cy="5629714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56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cartilagine fibrosa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2A33B15-B957-B74C-8765-16F0B946627C}"/>
              </a:ext>
            </a:extLst>
          </p:cNvPr>
          <p:cNvSpPr txBox="1"/>
          <p:nvPr/>
        </p:nvSpPr>
        <p:spPr>
          <a:xfrm>
            <a:off x="7700113" y="612783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125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A63AB43-795C-1B46-A812-A4611BD3B53B}"/>
              </a:ext>
            </a:extLst>
          </p:cNvPr>
          <p:cNvSpPr txBox="1"/>
          <p:nvPr/>
        </p:nvSpPr>
        <p:spPr>
          <a:xfrm>
            <a:off x="457200" y="61551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trova nei dischi intervertebrali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8FE28971-8539-2145-AAA0-177503821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199" y="1150570"/>
            <a:ext cx="7896759" cy="500453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213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cartilagine fibrosa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2A33B15-B957-B74C-8765-16F0B946627C}"/>
              </a:ext>
            </a:extLst>
          </p:cNvPr>
          <p:cNvSpPr txBox="1"/>
          <p:nvPr/>
        </p:nvSpPr>
        <p:spPr>
          <a:xfrm>
            <a:off x="7719396" y="896941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A63AB43-795C-1B46-A812-A4611BD3B53B}"/>
              </a:ext>
            </a:extLst>
          </p:cNvPr>
          <p:cNvSpPr txBox="1"/>
          <p:nvPr/>
        </p:nvSpPr>
        <p:spPr>
          <a:xfrm>
            <a:off x="0" y="596374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matrice è composta da grossi fasci di fibre collagene disposte parallelamente alle linee di forza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C3BBE2D6-3083-824A-8748-9CB49CBC3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0794"/>
          <a:stretch/>
        </p:blipFill>
        <p:spPr>
          <a:xfrm>
            <a:off x="772510" y="1204819"/>
            <a:ext cx="7600731" cy="4758926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2164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F93718B-EECF-D045-BD49-A67AB28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712"/>
            <a:ext cx="8229600" cy="914400"/>
          </a:xfrm>
        </p:spPr>
        <p:txBody>
          <a:bodyPr/>
          <a:lstStyle/>
          <a:p>
            <a:r>
              <a:rPr lang="it-IT" dirty="0"/>
              <a:t>La cartilagine fibrosa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42A33B15-B957-B74C-8765-16F0B946627C}"/>
              </a:ext>
            </a:extLst>
          </p:cNvPr>
          <p:cNvSpPr txBox="1"/>
          <p:nvPr/>
        </p:nvSpPr>
        <p:spPr>
          <a:xfrm>
            <a:off x="8170041" y="5519588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A63AB43-795C-1B46-A812-A4611BD3B53B}"/>
              </a:ext>
            </a:extLst>
          </p:cNvPr>
          <p:cNvSpPr txBox="1"/>
          <p:nvPr/>
        </p:nvSpPr>
        <p:spPr>
          <a:xfrm>
            <a:off x="105103" y="5856524"/>
            <a:ext cx="903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cellule cartilaginee, isolate o in gruppi di forma allungata, sono disposte secondo la direzione delle fibre collagene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76F2C8FC-C1AA-4D44-9E71-916D157D6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2441" y="972249"/>
            <a:ext cx="7440593" cy="4855116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896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08758CA-11A1-BA42-A8BA-FA56F0052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948213"/>
            <a:ext cx="6690543" cy="5668798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BEBE10-F328-954C-A4A8-78B7BF5E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759"/>
            <a:ext cx="8229600" cy="914400"/>
          </a:xfrm>
        </p:spPr>
        <p:txBody>
          <a:bodyPr/>
          <a:lstStyle/>
          <a:p>
            <a:r>
              <a:rPr lang="it-IT" dirty="0"/>
              <a:t>L’osteogenesi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8629373-E6A5-8E45-9AFA-4319DEE0C369}"/>
              </a:ext>
            </a:extLst>
          </p:cNvPr>
          <p:cNvSpPr txBox="1"/>
          <p:nvPr/>
        </p:nvSpPr>
        <p:spPr>
          <a:xfrm>
            <a:off x="6690542" y="963783"/>
            <a:ext cx="24534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L’osteogenesi è il processo di formazione di nuovo osso.</a:t>
            </a:r>
          </a:p>
          <a:p>
            <a:pPr hangingPunct="0"/>
            <a:endParaRPr lang="it-IT" dirty="0"/>
          </a:p>
          <a:p>
            <a:pPr hangingPunct="0"/>
            <a:r>
              <a:rPr lang="it-IT" dirty="0"/>
              <a:t>Le cellule </a:t>
            </a:r>
            <a:r>
              <a:rPr lang="it-IT" dirty="0" err="1"/>
              <a:t>osteoprogenitrici</a:t>
            </a:r>
            <a:r>
              <a:rPr lang="it-IT" dirty="0"/>
              <a:t> sono cellule quiescenti che possono differenziarsi in </a:t>
            </a:r>
            <a:r>
              <a:rPr lang="it-IT" b="1" dirty="0"/>
              <a:t>osteoblasti </a:t>
            </a:r>
            <a:r>
              <a:rPr lang="it-IT" dirty="0"/>
              <a:t>e produrre matrice ossea.</a:t>
            </a:r>
          </a:p>
          <a:p>
            <a:pPr hangingPunct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388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6F3950D-D493-3648-8840-B5A93635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osteoni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E9F368F-E535-C54B-9D03-1E4424894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8021"/>
          <a:stretch/>
        </p:blipFill>
        <p:spPr>
          <a:xfrm>
            <a:off x="0" y="1087362"/>
            <a:ext cx="9144000" cy="4834461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2528DA-7F7F-F145-ABCC-E8ACFFC4D99C}"/>
              </a:ext>
            </a:extLst>
          </p:cNvPr>
          <p:cNvSpPr txBox="1"/>
          <p:nvPr/>
        </p:nvSpPr>
        <p:spPr>
          <a:xfrm>
            <a:off x="8540036" y="5921823"/>
            <a:ext cx="60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250X</a:t>
            </a:r>
            <a:endParaRPr lang="it-IT" sz="1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A7F105E-8409-9B44-9EDD-071F6BFD57B0}"/>
              </a:ext>
            </a:extLst>
          </p:cNvPr>
          <p:cNvSpPr txBox="1"/>
          <p:nvPr/>
        </p:nvSpPr>
        <p:spPr>
          <a:xfrm>
            <a:off x="0" y="5921823"/>
            <a:ext cx="823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osteoni sono formati da lamelle concentriche di matrice ossea, disposte a circondare un canale centrale, detto </a:t>
            </a:r>
            <a:r>
              <a:rPr lang="it-IT" b="1" dirty="0"/>
              <a:t>canale di </a:t>
            </a:r>
            <a:r>
              <a:rPr lang="it-IT" b="1" dirty="0" err="1"/>
              <a:t>Havers</a:t>
            </a:r>
            <a:r>
              <a:rPr lang="it-IT" dirty="0"/>
              <a:t>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993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E84E578-3600-8742-8838-5F388C13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181"/>
            <a:ext cx="8229600" cy="914400"/>
          </a:xfrm>
        </p:spPr>
        <p:txBody>
          <a:bodyPr/>
          <a:lstStyle/>
          <a:p>
            <a:r>
              <a:rPr lang="it-IT" dirty="0"/>
              <a:t>Gli osteoni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B127226-36B7-2D43-9328-0DA3A3719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1511" y="874787"/>
            <a:ext cx="7601732" cy="5746729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8BAA5C6-90C6-CE4B-9077-993FD69CAA2C}"/>
              </a:ext>
            </a:extLst>
          </p:cNvPr>
          <p:cNvSpPr txBox="1"/>
          <p:nvPr/>
        </p:nvSpPr>
        <p:spPr>
          <a:xfrm>
            <a:off x="8359877" y="631373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250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1588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712FF1E-CA97-1C49-B063-E3A6E706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552"/>
            <a:ext cx="8229600" cy="914400"/>
          </a:xfrm>
        </p:spPr>
        <p:txBody>
          <a:bodyPr/>
          <a:lstStyle/>
          <a:p>
            <a:r>
              <a:rPr lang="it-IT" dirty="0"/>
              <a:t>Gli osteoni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8363A50-2DE0-924A-90DC-1486D423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" y="956581"/>
            <a:ext cx="7225877" cy="5664731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7EF12F4-0ABD-A449-B525-494E5D6DE58E}"/>
              </a:ext>
            </a:extLst>
          </p:cNvPr>
          <p:cNvSpPr txBox="1"/>
          <p:nvPr/>
        </p:nvSpPr>
        <p:spPr>
          <a:xfrm>
            <a:off x="7225876" y="6313535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0DFA70-D64C-4B4E-B52B-58AD8F5E42AA}"/>
              </a:ext>
            </a:extLst>
          </p:cNvPr>
          <p:cNvSpPr txBox="1"/>
          <p:nvPr/>
        </p:nvSpPr>
        <p:spPr>
          <a:xfrm>
            <a:off x="7225876" y="986354"/>
            <a:ext cx="1918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Le lamelle contornano le circonferenze interna ed esterna della diafisi di un osso lungo, con un aspetto simile agli anelli di crescita degli alberi.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786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BAD85DD-EA2A-8C4D-A1F2-B7DA60E0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osteoblasti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5D34DFE-8BCF-A24F-8DD3-EA2456D30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95400"/>
            <a:ext cx="6887338" cy="5032620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EEC6CC8-4615-0349-B3F8-271D109AB02E}"/>
              </a:ext>
            </a:extLst>
          </p:cNvPr>
          <p:cNvSpPr txBox="1"/>
          <p:nvPr/>
        </p:nvSpPr>
        <p:spPr>
          <a:xfrm>
            <a:off x="6887338" y="6020243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1000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E8D6AE2-030E-9C47-B627-CC7B2E5CD87D}"/>
              </a:ext>
            </a:extLst>
          </p:cNvPr>
          <p:cNvSpPr txBox="1"/>
          <p:nvPr/>
        </p:nvSpPr>
        <p:spPr>
          <a:xfrm>
            <a:off x="6911439" y="1295400"/>
            <a:ext cx="22325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La componente cellulare di origine mesenchimale è costituita da </a:t>
            </a:r>
            <a:r>
              <a:rPr lang="it-IT" b="1" dirty="0"/>
              <a:t>osteociti</a:t>
            </a:r>
            <a:r>
              <a:rPr lang="it-IT" dirty="0"/>
              <a:t>, </a:t>
            </a:r>
            <a:r>
              <a:rPr lang="it-IT" b="1" dirty="0"/>
              <a:t>osteoblasti</a:t>
            </a:r>
            <a:r>
              <a:rPr lang="it-IT" dirty="0"/>
              <a:t>, </a:t>
            </a:r>
            <a:r>
              <a:rPr lang="it-IT" b="1" dirty="0"/>
              <a:t>cellule di rivestimento</a:t>
            </a:r>
            <a:r>
              <a:rPr lang="it-IT" dirty="0"/>
              <a:t> e </a:t>
            </a:r>
            <a:r>
              <a:rPr lang="it-IT" b="1" dirty="0"/>
              <a:t>osteoclasti</a:t>
            </a:r>
            <a:r>
              <a:rPr lang="it-IT" i="1" dirty="0"/>
              <a:t>. </a:t>
            </a:r>
          </a:p>
          <a:p>
            <a:pPr hangingPunct="0"/>
            <a:endParaRPr lang="it-IT" i="1" dirty="0"/>
          </a:p>
          <a:p>
            <a:pPr hangingPunct="0"/>
            <a:r>
              <a:rPr lang="it-IT" dirty="0"/>
              <a:t>Gli osteoblasti producono la matrice ossea e formano l’osso.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7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D203A9-A174-E940-A90B-5BEDAEBA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osteoclasti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3E8D797-417F-3141-90D9-34568785E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056" y="1124689"/>
            <a:ext cx="7055137" cy="5493077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C1576AD-8703-EC41-BFA0-418B724C0FDE}"/>
              </a:ext>
            </a:extLst>
          </p:cNvPr>
          <p:cNvSpPr txBox="1"/>
          <p:nvPr/>
        </p:nvSpPr>
        <p:spPr>
          <a:xfrm>
            <a:off x="7071193" y="6309989"/>
            <a:ext cx="653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500 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48733F0-883F-2A40-A3B8-00FBC7BE88D5}"/>
              </a:ext>
            </a:extLst>
          </p:cNvPr>
          <p:cNvSpPr txBox="1"/>
          <p:nvPr/>
        </p:nvSpPr>
        <p:spPr>
          <a:xfrm>
            <a:off x="7071193" y="1122119"/>
            <a:ext cx="2072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it-IT" dirty="0"/>
              <a:t>Gli </a:t>
            </a:r>
            <a:r>
              <a:rPr lang="it-IT" b="1" dirty="0"/>
              <a:t>osteoclasti</a:t>
            </a:r>
            <a:r>
              <a:rPr lang="it-IT" b="1" i="1" dirty="0"/>
              <a:t> </a:t>
            </a:r>
            <a:r>
              <a:rPr lang="it-IT" dirty="0"/>
              <a:t>sono responsabili dei processi di riassorbimento del tessuto osseo.</a:t>
            </a:r>
          </a:p>
          <a:p>
            <a:pPr hangingPunct="0"/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644174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xmlns:a="http://schemas.openxmlformats.org/drawingml/2006/main" name="PPT Calitti" id="{65D79B5A-532A-4449-97AA-6FECDF72F1F7}" vid="{6147D113-FEA7-954C-9458-1B000007A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10858</TotalTime>
  <Words>919</Words>
  <Application>Microsoft Macintosh PowerPoint</Application>
  <PresentationFormat>Presentazione su schermo (4:3)</PresentationFormat>
  <Paragraphs>125</Paragraphs>
  <Slides>38</Slides>
  <Notes>2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Presentazione vuota</vt:lpstr>
      <vt:lpstr>Diapositiva 1</vt:lpstr>
      <vt:lpstr>Il tessuto osseo</vt:lpstr>
      <vt:lpstr>Il tessuto osseo</vt:lpstr>
      <vt:lpstr>L’osteogenesi</vt:lpstr>
      <vt:lpstr>Gli osteoni</vt:lpstr>
      <vt:lpstr>Gli osteoni</vt:lpstr>
      <vt:lpstr>Gli osteoni</vt:lpstr>
      <vt:lpstr>Gli osteoblasti</vt:lpstr>
      <vt:lpstr>Gli osteoclasti</vt:lpstr>
      <vt:lpstr>Gli osteoclasti</vt:lpstr>
      <vt:lpstr>Le ossa corte</vt:lpstr>
      <vt:lpstr>Le ossa piatte</vt:lpstr>
      <vt:lpstr>Le ossa piatte</vt:lpstr>
      <vt:lpstr>Le ossa lunghe</vt:lpstr>
      <vt:lpstr>Le ossa lunghe</vt:lpstr>
      <vt:lpstr>Il periostio</vt:lpstr>
      <vt:lpstr>Le ossa lunghe</vt:lpstr>
      <vt:lpstr>Il tessuto osseo spugnoso</vt:lpstr>
      <vt:lpstr>Il tessuto osseo spugnoso</vt:lpstr>
      <vt:lpstr>Il tessuto osseo spugnoso</vt:lpstr>
      <vt:lpstr>Il tessuto osseo spugnoso</vt:lpstr>
      <vt:lpstr>Il tessuto osseo lamellare compatto</vt:lpstr>
      <vt:lpstr>Il tessuto osseo lamellare compatto </vt:lpstr>
      <vt:lpstr>Il tessuto osseo  lamellare compatto</vt:lpstr>
      <vt:lpstr>I canali di Havers e i canali di Volkmann</vt:lpstr>
      <vt:lpstr>Il cemento</vt:lpstr>
      <vt:lpstr>I cementociti</vt:lpstr>
      <vt:lpstr>I cementociti</vt:lpstr>
      <vt:lpstr>La frattura</vt:lpstr>
      <vt:lpstr>Il tessuto cartilagineo</vt:lpstr>
      <vt:lpstr>La cartilagine ialina</vt:lpstr>
      <vt:lpstr>I gruppi isogeni</vt:lpstr>
      <vt:lpstr>La cartilagine elastica</vt:lpstr>
      <vt:lpstr>La cartilagine elastica</vt:lpstr>
      <vt:lpstr>La cartilagine elastica</vt:lpstr>
      <vt:lpstr>La cartilagine fibrosa</vt:lpstr>
      <vt:lpstr>La cartilagine fibrosa</vt:lpstr>
      <vt:lpstr>La cartilagine fibrosa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di microscopia comparata dei vertebrati</dc:title>
  <dc:creator>Selvaggia Santin</dc:creator>
  <cp:lastModifiedBy>Sara Urbani</cp:lastModifiedBy>
  <cp:revision>137</cp:revision>
  <dcterms:created xsi:type="dcterms:W3CDTF">2020-07-06T13:02:31Z</dcterms:created>
  <dcterms:modified xsi:type="dcterms:W3CDTF">2020-07-06T13:03:27Z</dcterms:modified>
</cp:coreProperties>
</file>