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59" r:id="rId6"/>
    <p:sldId id="263" r:id="rId7"/>
    <p:sldId id="261" r:id="rId8"/>
    <p:sldId id="260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62" d="100"/>
          <a:sy n="62" d="100"/>
        </p:scale>
        <p:origin x="895" y="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A1CCA6-27F7-45DC-A1AA-144AE72C70C5}" type="datetimeFigureOut">
              <a:rPr lang="fr-FR"/>
              <a:pPr>
                <a:defRPr/>
              </a:pPr>
              <a:t>12/03/2018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F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2209CAB-8692-4012-85F2-47758978DDAF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1520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 txBox="1">
            <a:spLocks/>
          </p:cNvSpPr>
          <p:nvPr userDrawn="1"/>
        </p:nvSpPr>
        <p:spPr>
          <a:xfrm>
            <a:off x="3175" y="6623050"/>
            <a:ext cx="7718425" cy="234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defPPr>
              <a:defRPr lang="fr-FR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72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/>
              <a:t>(#)</a:t>
            </a:r>
          </a:p>
        </p:txBody>
      </p:sp>
    </p:spTree>
    <p:extLst>
      <p:ext uri="{BB962C8B-B14F-4D97-AF65-F5344CB8AC3E}">
        <p14:creationId xmlns:p14="http://schemas.microsoft.com/office/powerpoint/2010/main" val="2933015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 féminin des noms et des adjectifs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DF90F-0FED-4257-86F5-45250004AAD4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2593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 féminin des noms et des adjectifs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E20B2-1D87-4CA4-9B09-5C0BF00A2590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394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féminin des noms et des adjectifs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071BCF9-AA25-4889-BC63-55C2DC52B365}" type="slidenum">
              <a:rPr lang="fr-FR"/>
              <a:pPr>
                <a:defRPr/>
              </a:pPr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8026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 féminin des noms et des adjectifs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5282883-AA42-4A4F-AE8B-EF19C41F3A13}" type="slidenum">
              <a:rPr lang="fr-FR"/>
              <a:pPr>
                <a:defRPr/>
              </a:pPr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4245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 féminin des noms et des adjectifs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ADE97-D095-411A-A6F1-F25DB6A43A91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550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 féminin des noms et des adjectifs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C08FB-5E77-4062-8DE6-2BA9141AE8B5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7137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 féminin des noms et des adjectifs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4EFA8-474D-48E9-925A-0506641ECF17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0254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 féminin des noms et des adjectifs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E3F0-3BAF-46A6-8AFC-F9FCCB845844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460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 féminin des noms et des adjectifs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62947-926B-486F-87AB-CBE2292324F1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0584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 féminin des noms et des adjectifs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8DB0-5A54-4854-B081-E8F010735540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9366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dirty="0" smtClean="0"/>
              <a:t>Click to edit Master title style</a:t>
            </a:r>
            <a:endParaRPr lang="fr-FR" altLang="fr-FR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  <a:endParaRPr lang="fr-FR" altLang="fr-FR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5" y="6623050"/>
            <a:ext cx="7718425" cy="234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32188" y="6623050"/>
            <a:ext cx="2079625" cy="234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/>
              <a:t>(#)</a:t>
            </a:r>
          </a:p>
        </p:txBody>
      </p:sp>
      <p:pic>
        <p:nvPicPr>
          <p:cNvPr id="1030" name="Picture 9" descr="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6623050"/>
            <a:ext cx="1435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307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altLang="fr-FR" smtClean="0">
                <a:latin typeface="Arial" charset="0"/>
                <a:cs typeface="Arial" charset="0"/>
              </a:rPr>
              <a:t>Les articles contractés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1488" y="1050925"/>
            <a:ext cx="8201025" cy="509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eaLnBrk="1" hangingPunct="1"/>
            <a:endParaRPr lang="it-IT" altLang="fr-FR" sz="2800" dirty="0"/>
          </a:p>
          <a:p>
            <a:pPr eaLnBrk="1" hangingPunct="1"/>
            <a:endParaRPr lang="it-IT" altLang="fr-FR" sz="2800" dirty="0"/>
          </a:p>
          <a:p>
            <a:pPr eaLnBrk="1" hangingPunct="1">
              <a:buFont typeface="Arial" charset="0"/>
              <a:buNone/>
            </a:pPr>
            <a:r>
              <a:rPr lang="it-IT" altLang="fr-FR" b="1" dirty="0"/>
              <a:t>Quando si usano?</a:t>
            </a: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it-IT" altLang="fr-FR" dirty="0"/>
              <a:t/>
            </a:r>
            <a:br>
              <a:rPr lang="it-IT" altLang="fr-FR" dirty="0"/>
            </a:br>
            <a:r>
              <a:rPr lang="it-IT" altLang="fr-FR" dirty="0">
                <a:sym typeface="Wingdings" pitchFamily="2" charset="2"/>
              </a:rPr>
              <a:t> Quando gli articoli determinativi </a:t>
            </a:r>
            <a:r>
              <a:rPr lang="it-IT" altLang="fr-FR" i="1" dirty="0" smtClean="0">
                <a:solidFill>
                  <a:srgbClr val="FF0000"/>
                </a:solidFill>
                <a:sym typeface="Wingdings" pitchFamily="2" charset="2"/>
              </a:rPr>
              <a:t>le</a:t>
            </a:r>
            <a:r>
              <a:rPr lang="it-IT" altLang="fr-FR" dirty="0" smtClean="0">
                <a:sym typeface="Wingdings" pitchFamily="2" charset="2"/>
              </a:rPr>
              <a:t> </a:t>
            </a:r>
            <a:r>
              <a:rPr lang="it-IT" altLang="fr-FR" dirty="0">
                <a:sym typeface="Wingdings" pitchFamily="2" charset="2"/>
              </a:rPr>
              <a:t>e </a:t>
            </a:r>
            <a:r>
              <a:rPr lang="it-IT" altLang="fr-FR" i="1" dirty="0" err="1" smtClean="0">
                <a:solidFill>
                  <a:srgbClr val="FF0000"/>
                </a:solidFill>
                <a:sym typeface="Wingdings" pitchFamily="2" charset="2"/>
              </a:rPr>
              <a:t>les</a:t>
            </a:r>
            <a:endParaRPr lang="it-IT" altLang="fr-FR" i="1" dirty="0">
              <a:sym typeface="Wingdings" pitchFamily="2" charset="2"/>
            </a:endParaRP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it-IT" altLang="fr-FR" dirty="0">
                <a:sym typeface="Wingdings" pitchFamily="2" charset="2"/>
              </a:rPr>
              <a:t>sono preceduti dalle preposizioni </a:t>
            </a:r>
            <a:r>
              <a:rPr lang="it-IT" altLang="fr-FR" i="1" dirty="0" smtClean="0">
                <a:solidFill>
                  <a:srgbClr val="FF0000"/>
                </a:solidFill>
                <a:sym typeface="Wingdings" pitchFamily="2" charset="2"/>
              </a:rPr>
              <a:t>à</a:t>
            </a:r>
            <a:r>
              <a:rPr lang="it-IT" altLang="fr-FR" dirty="0" smtClean="0">
                <a:sym typeface="Wingdings" pitchFamily="2" charset="2"/>
              </a:rPr>
              <a:t> </a:t>
            </a:r>
            <a:r>
              <a:rPr lang="it-IT" altLang="fr-FR" dirty="0">
                <a:sym typeface="Wingdings" pitchFamily="2" charset="2"/>
              </a:rPr>
              <a:t>e </a:t>
            </a:r>
            <a:r>
              <a:rPr lang="it-IT" altLang="fr-FR" i="1" dirty="0" smtClean="0">
                <a:solidFill>
                  <a:srgbClr val="FF0000"/>
                </a:solidFill>
                <a:sym typeface="Wingdings" pitchFamily="2" charset="2"/>
              </a:rPr>
              <a:t>de</a:t>
            </a:r>
            <a:r>
              <a:rPr lang="it-IT" altLang="fr-FR" dirty="0" smtClean="0">
                <a:sym typeface="Wingdings" pitchFamily="2" charset="2"/>
              </a:rPr>
              <a:t>.</a:t>
            </a:r>
            <a:endParaRPr lang="it-IT" altLang="fr-FR" dirty="0">
              <a:sym typeface="Wingdings" pitchFamily="2" charset="2"/>
            </a:endParaRP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endParaRPr lang="it-IT" altLang="fr-FR" dirty="0"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endParaRPr lang="it-IT" altLang="fr-FR" dirty="0"/>
          </a:p>
          <a:p>
            <a:pPr eaLnBrk="1" hangingPunct="1"/>
            <a:endParaRPr lang="it-IT" altLang="fr-FR" dirty="0"/>
          </a:p>
          <a:p>
            <a:pPr eaLnBrk="1" hangingPunct="1"/>
            <a:endParaRPr lang="it-IT" altLang="fr-FR" dirty="0"/>
          </a:p>
          <a:p>
            <a:pPr eaLnBrk="1" hangingPunct="1"/>
            <a:endParaRPr lang="it-IT" altLang="fr-FR" sz="40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Crépieux et al., </a:t>
            </a:r>
            <a:r>
              <a:rPr lang="fr-FR" i="1" smtClean="0"/>
              <a:t>Un, deux, trois... grammaire!</a:t>
            </a:r>
            <a:r>
              <a:rPr lang="fr-FR" smtClean="0"/>
              <a:t>, Zanichelli editore 2018</a:t>
            </a:r>
            <a:endParaRPr lang="fr-FR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/>
              <a:t>Con la </a:t>
            </a:r>
            <a:r>
              <a:rPr lang="fr-FR" altLang="fr-FR" dirty="0" err="1" smtClean="0"/>
              <a:t>preposizione</a:t>
            </a:r>
            <a:r>
              <a:rPr lang="fr-FR" altLang="fr-FR" dirty="0" smtClean="0"/>
              <a:t> </a:t>
            </a:r>
            <a:r>
              <a:rPr lang="fr-FR" altLang="fr-FR" i="1" dirty="0" smtClean="0"/>
              <a:t>à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fr-FR" i="1" dirty="0" smtClean="0">
                <a:solidFill>
                  <a:srgbClr val="FF0000"/>
                </a:solidFill>
              </a:rPr>
              <a:t>à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+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i="1" dirty="0" smtClean="0">
                <a:solidFill>
                  <a:srgbClr val="FF0000"/>
                </a:solidFill>
              </a:rPr>
              <a:t>le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=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b="1" i="1" dirty="0" smtClean="0">
                <a:solidFill>
                  <a:srgbClr val="FF0000"/>
                </a:solidFill>
              </a:rPr>
              <a:t>au</a:t>
            </a:r>
            <a:r>
              <a:rPr lang="fr-FR" b="1" dirty="0" smtClean="0">
                <a:solidFill>
                  <a:srgbClr val="FF0000"/>
                </a:solidFill>
              </a:rPr>
              <a:t>  </a:t>
            </a:r>
            <a:r>
              <a:rPr lang="fr-FR" dirty="0" smtClean="0"/>
              <a:t>/</a:t>
            </a:r>
            <a:r>
              <a:rPr lang="fr-FR" b="1" dirty="0" smtClean="0">
                <a:solidFill>
                  <a:srgbClr val="FF0000"/>
                </a:solidFill>
              </a:rPr>
              <a:t>  </a:t>
            </a:r>
            <a:r>
              <a:rPr lang="fr-FR" i="1" dirty="0" smtClean="0">
                <a:solidFill>
                  <a:srgbClr val="FF0000"/>
                </a:solidFill>
              </a:rPr>
              <a:t>à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+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i="1" dirty="0" smtClean="0">
                <a:solidFill>
                  <a:srgbClr val="FF0000"/>
                </a:solidFill>
              </a:rPr>
              <a:t>l’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=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b="1" i="1" dirty="0" smtClean="0">
                <a:solidFill>
                  <a:srgbClr val="FF0000"/>
                </a:solidFill>
              </a:rPr>
              <a:t>à l’</a:t>
            </a:r>
          </a:p>
          <a:p>
            <a:pPr marL="0" indent="0">
              <a:buFont typeface="Arial" pitchFamily="34" charset="0"/>
              <a:buNone/>
              <a:defRPr/>
            </a:pPr>
            <a:endParaRPr lang="fr-FR" dirty="0"/>
          </a:p>
          <a:p>
            <a:pPr marL="0" indent="0">
              <a:buFont typeface="Arial" pitchFamily="34" charset="0"/>
              <a:buNone/>
              <a:defRPr/>
            </a:pPr>
            <a:r>
              <a:rPr lang="fr-FR" i="1" dirty="0" smtClean="0"/>
              <a:t>Vous allez </a:t>
            </a:r>
            <a:r>
              <a:rPr lang="fr-FR" i="1" dirty="0" smtClean="0">
                <a:solidFill>
                  <a:srgbClr val="FF0000"/>
                </a:solidFill>
              </a:rPr>
              <a:t>au</a:t>
            </a:r>
            <a:r>
              <a:rPr lang="fr-FR" i="1" dirty="0" smtClean="0"/>
              <a:t> cinéma.  </a:t>
            </a:r>
            <a:r>
              <a:rPr lang="fr-FR" dirty="0" smtClean="0"/>
              <a:t>/ </a:t>
            </a:r>
            <a:r>
              <a:rPr lang="fr-FR" i="1" dirty="0" smtClean="0"/>
              <a:t> Vous pensez </a:t>
            </a:r>
            <a:r>
              <a:rPr lang="fr-FR" i="1" dirty="0" smtClean="0">
                <a:solidFill>
                  <a:srgbClr val="FF0000"/>
                </a:solidFill>
              </a:rPr>
              <a:t>à l’</a:t>
            </a:r>
            <a:r>
              <a:rPr lang="fr-FR" i="1" dirty="0" smtClean="0"/>
              <a:t>avenir.</a:t>
            </a:r>
          </a:p>
          <a:p>
            <a:pPr marL="0" indent="0">
              <a:buFont typeface="Arial" pitchFamily="34" charset="0"/>
              <a:buNone/>
              <a:defRPr/>
            </a:pPr>
            <a:endParaRPr lang="fr-FR" dirty="0"/>
          </a:p>
          <a:p>
            <a:pPr>
              <a:buFont typeface="Arial" pitchFamily="34" charset="0"/>
              <a:buChar char="•"/>
              <a:defRPr/>
            </a:pPr>
            <a:r>
              <a:rPr lang="fr-FR" i="1" dirty="0" smtClean="0">
                <a:solidFill>
                  <a:srgbClr val="FF0000"/>
                </a:solidFill>
              </a:rPr>
              <a:t>à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+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i="1" dirty="0" smtClean="0">
                <a:solidFill>
                  <a:srgbClr val="FF0000"/>
                </a:solidFill>
              </a:rPr>
              <a:t>la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=</a:t>
            </a:r>
            <a:r>
              <a:rPr lang="fr-FR" i="1" dirty="0" smtClean="0">
                <a:solidFill>
                  <a:srgbClr val="FF0000"/>
                </a:solidFill>
              </a:rPr>
              <a:t> </a:t>
            </a:r>
            <a:r>
              <a:rPr lang="fr-FR" b="1" i="1" dirty="0" smtClean="0">
                <a:solidFill>
                  <a:srgbClr val="FF0000"/>
                </a:solidFill>
              </a:rPr>
              <a:t>à la  </a:t>
            </a:r>
            <a:r>
              <a:rPr lang="fr-FR" dirty="0" smtClean="0"/>
              <a:t>/</a:t>
            </a:r>
            <a:r>
              <a:rPr lang="fr-FR" dirty="0" smtClean="0">
                <a:solidFill>
                  <a:srgbClr val="FF0000"/>
                </a:solidFill>
              </a:rPr>
              <a:t>  </a:t>
            </a:r>
            <a:r>
              <a:rPr lang="fr-FR" i="1" dirty="0" smtClean="0">
                <a:solidFill>
                  <a:srgbClr val="FF0000"/>
                </a:solidFill>
              </a:rPr>
              <a:t>à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+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i="1" dirty="0" smtClean="0">
                <a:solidFill>
                  <a:srgbClr val="FF0000"/>
                </a:solidFill>
              </a:rPr>
              <a:t>l’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=</a:t>
            </a:r>
            <a:r>
              <a:rPr lang="fr-FR" i="1" dirty="0" smtClean="0">
                <a:solidFill>
                  <a:srgbClr val="FF0000"/>
                </a:solidFill>
              </a:rPr>
              <a:t> </a:t>
            </a:r>
            <a:r>
              <a:rPr lang="fr-FR" b="1" i="1" dirty="0" smtClean="0">
                <a:solidFill>
                  <a:srgbClr val="FF0000"/>
                </a:solidFill>
              </a:rPr>
              <a:t>à l’</a:t>
            </a:r>
          </a:p>
          <a:p>
            <a:pPr marL="0" indent="0">
              <a:buFont typeface="Arial" pitchFamily="34" charset="0"/>
              <a:buNone/>
              <a:defRPr/>
            </a:pPr>
            <a:endParaRPr lang="fr-FR" dirty="0"/>
          </a:p>
          <a:p>
            <a:pPr marL="0" indent="0">
              <a:buFont typeface="Arial" pitchFamily="34" charset="0"/>
              <a:buNone/>
              <a:defRPr/>
            </a:pPr>
            <a:r>
              <a:rPr lang="fr-FR" i="1" dirty="0" smtClean="0"/>
              <a:t>Il va </a:t>
            </a:r>
            <a:r>
              <a:rPr lang="fr-FR" i="1" dirty="0" smtClean="0">
                <a:solidFill>
                  <a:srgbClr val="FF0000"/>
                </a:solidFill>
              </a:rPr>
              <a:t>à la </a:t>
            </a:r>
            <a:r>
              <a:rPr lang="fr-FR" i="1" dirty="0" smtClean="0"/>
              <a:t>piscine.  </a:t>
            </a:r>
            <a:r>
              <a:rPr lang="fr-FR" dirty="0" smtClean="0"/>
              <a:t>/ </a:t>
            </a:r>
            <a:r>
              <a:rPr lang="fr-FR" i="1" dirty="0" smtClean="0"/>
              <a:t> Il va </a:t>
            </a:r>
            <a:r>
              <a:rPr lang="fr-FR" i="1" dirty="0" smtClean="0">
                <a:solidFill>
                  <a:srgbClr val="FF0000"/>
                </a:solidFill>
              </a:rPr>
              <a:t>à l’</a:t>
            </a:r>
            <a:r>
              <a:rPr lang="fr-FR" i="1" dirty="0" smtClean="0"/>
              <a:t>école.</a:t>
            </a:r>
          </a:p>
          <a:p>
            <a:pPr marL="0" indent="0">
              <a:buFont typeface="Arial" pitchFamily="34" charset="0"/>
              <a:buNone/>
              <a:defRPr/>
            </a:pPr>
            <a:endParaRPr lang="fr-FR" dirty="0"/>
          </a:p>
          <a:p>
            <a:pPr>
              <a:buFont typeface="Arial" pitchFamily="34" charset="0"/>
              <a:buChar char="•"/>
              <a:defRPr/>
            </a:pPr>
            <a:r>
              <a:rPr lang="fr-FR" i="1" dirty="0" smtClean="0">
                <a:solidFill>
                  <a:srgbClr val="FF0000"/>
                </a:solidFill>
              </a:rPr>
              <a:t>à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+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i="1" dirty="0" smtClean="0">
                <a:solidFill>
                  <a:srgbClr val="FF0000"/>
                </a:solidFill>
              </a:rPr>
              <a:t>les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=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b="1" i="1" dirty="0" smtClean="0">
                <a:solidFill>
                  <a:srgbClr val="FF0000"/>
                </a:solidFill>
              </a:rPr>
              <a:t>aux</a:t>
            </a:r>
          </a:p>
          <a:p>
            <a:pPr marL="0" indent="0">
              <a:buFont typeface="Arial" pitchFamily="34" charset="0"/>
              <a:buNone/>
              <a:defRPr/>
            </a:pPr>
            <a:endParaRPr lang="fr-FR" dirty="0"/>
          </a:p>
          <a:p>
            <a:pPr marL="0" indent="0">
              <a:buFont typeface="Arial" pitchFamily="34" charset="0"/>
              <a:buNone/>
              <a:defRPr/>
            </a:pPr>
            <a:r>
              <a:rPr lang="fr-FR" i="1" dirty="0" smtClean="0"/>
              <a:t>Nous pensons </a:t>
            </a:r>
            <a:r>
              <a:rPr lang="fr-FR" i="1" dirty="0" smtClean="0">
                <a:solidFill>
                  <a:srgbClr val="FF0000"/>
                </a:solidFill>
              </a:rPr>
              <a:t>aux</a:t>
            </a:r>
            <a:r>
              <a:rPr lang="fr-FR" i="1" dirty="0" smtClean="0"/>
              <a:t> vacances.</a:t>
            </a:r>
            <a:endParaRPr lang="fr-FR" i="1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Crépieux et al., </a:t>
            </a:r>
            <a:r>
              <a:rPr lang="fr-FR" i="1" smtClean="0"/>
              <a:t>Un, deux, trois... grammaire!</a:t>
            </a:r>
            <a:r>
              <a:rPr lang="fr-FR" smtClean="0"/>
              <a:t>, Zanichelli editore 2018</a:t>
            </a:r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/>
              <a:t>Regole d’uso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Font typeface="Arial" charset="0"/>
              <a:buNone/>
            </a:pPr>
            <a:r>
              <a:rPr lang="fr-FR" altLang="fr-FR" i="1" dirty="0">
                <a:solidFill>
                  <a:srgbClr val="FF0000"/>
                </a:solidFill>
              </a:rPr>
              <a:t>A</a:t>
            </a:r>
            <a:r>
              <a:rPr lang="fr-FR" altLang="fr-FR" i="1" dirty="0" smtClean="0">
                <a:solidFill>
                  <a:srgbClr val="FF0000"/>
                </a:solidFill>
              </a:rPr>
              <a:t>u</a:t>
            </a:r>
            <a:r>
              <a:rPr lang="fr-FR" altLang="fr-FR" dirty="0" smtClean="0"/>
              <a:t>, </a:t>
            </a:r>
            <a:r>
              <a:rPr lang="fr-FR" altLang="fr-FR" i="1" dirty="0" smtClean="0">
                <a:solidFill>
                  <a:srgbClr val="FF0000"/>
                </a:solidFill>
              </a:rPr>
              <a:t>à la</a:t>
            </a:r>
            <a:r>
              <a:rPr lang="fr-FR" altLang="fr-FR" dirty="0" smtClean="0"/>
              <a:t>, </a:t>
            </a:r>
            <a:r>
              <a:rPr lang="fr-FR" altLang="fr-FR" i="1" dirty="0" smtClean="0">
                <a:solidFill>
                  <a:srgbClr val="FF0000"/>
                </a:solidFill>
              </a:rPr>
              <a:t>à l’</a:t>
            </a:r>
            <a:r>
              <a:rPr lang="fr-FR" altLang="fr-FR" dirty="0" smtClean="0"/>
              <a:t> e </a:t>
            </a:r>
            <a:r>
              <a:rPr lang="fr-FR" altLang="fr-FR" i="1" dirty="0" smtClean="0">
                <a:solidFill>
                  <a:srgbClr val="FF0000"/>
                </a:solidFill>
              </a:rPr>
              <a:t>aux</a:t>
            </a:r>
            <a:r>
              <a:rPr lang="fr-FR" altLang="fr-FR" dirty="0" smtClean="0"/>
              <a:t> </a:t>
            </a:r>
            <a:r>
              <a:rPr lang="fr-FR" altLang="fr-FR" dirty="0" err="1" smtClean="0"/>
              <a:t>vengono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usati</a:t>
            </a:r>
            <a:r>
              <a:rPr lang="fr-FR" altLang="fr-FR" dirty="0" smtClean="0"/>
              <a:t> per </a:t>
            </a:r>
            <a:r>
              <a:rPr lang="fr-FR" altLang="fr-FR" dirty="0" err="1" smtClean="0"/>
              <a:t>indicare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una</a:t>
            </a:r>
            <a:r>
              <a:rPr lang="fr-FR" altLang="fr-FR" dirty="0" smtClean="0"/>
              <a:t> </a:t>
            </a:r>
            <a:r>
              <a:rPr lang="fr-FR" altLang="fr-FR" b="1" dirty="0" err="1" smtClean="0"/>
              <a:t>caratteristica</a:t>
            </a:r>
            <a:r>
              <a:rPr lang="fr-FR" altLang="fr-FR" dirty="0" smtClean="0"/>
              <a:t> di </a:t>
            </a:r>
            <a:r>
              <a:rPr lang="fr-FR" altLang="fr-FR" dirty="0" err="1" smtClean="0"/>
              <a:t>qualcuno</a:t>
            </a:r>
            <a:r>
              <a:rPr lang="fr-FR" altLang="fr-FR" dirty="0" smtClean="0"/>
              <a:t> o </a:t>
            </a:r>
            <a:r>
              <a:rPr lang="fr-FR" altLang="fr-FR" dirty="0" err="1" smtClean="0"/>
              <a:t>qualcosa</a:t>
            </a:r>
            <a:r>
              <a:rPr lang="fr-FR" altLang="fr-FR" dirty="0" smtClean="0"/>
              <a:t>:</a:t>
            </a:r>
          </a:p>
          <a:p>
            <a:pPr marL="0" indent="0">
              <a:lnSpc>
                <a:spcPct val="150000"/>
              </a:lnSpc>
              <a:buFont typeface="Arial" charset="0"/>
              <a:buNone/>
            </a:pPr>
            <a:endParaRPr lang="fr-FR" altLang="fr-FR" dirty="0" smtClean="0"/>
          </a:p>
          <a:p>
            <a:pPr marL="0" indent="0">
              <a:lnSpc>
                <a:spcPct val="150000"/>
              </a:lnSpc>
              <a:buFont typeface="Arial" charset="0"/>
              <a:buNone/>
            </a:pPr>
            <a:r>
              <a:rPr lang="fr-FR" altLang="fr-FR" i="1" dirty="0" smtClean="0"/>
              <a:t>Le garçon </a:t>
            </a:r>
            <a:r>
              <a:rPr lang="fr-FR" altLang="fr-FR" i="1" dirty="0" smtClean="0">
                <a:solidFill>
                  <a:srgbClr val="FF0000"/>
                </a:solidFill>
              </a:rPr>
              <a:t>au</a:t>
            </a:r>
            <a:r>
              <a:rPr lang="fr-FR" altLang="fr-FR" i="1" dirty="0" smtClean="0"/>
              <a:t> t-shirt orange</a:t>
            </a:r>
          </a:p>
          <a:p>
            <a:pPr marL="0" indent="0">
              <a:lnSpc>
                <a:spcPct val="150000"/>
              </a:lnSpc>
              <a:buFont typeface="Arial" charset="0"/>
              <a:buNone/>
            </a:pPr>
            <a:r>
              <a:rPr lang="fr-FR" altLang="fr-FR" i="1" dirty="0" smtClean="0"/>
              <a:t>L’homme </a:t>
            </a:r>
            <a:r>
              <a:rPr lang="fr-FR" altLang="fr-FR" i="1" dirty="0" smtClean="0">
                <a:solidFill>
                  <a:srgbClr val="FF0000"/>
                </a:solidFill>
              </a:rPr>
              <a:t>à la </a:t>
            </a:r>
            <a:r>
              <a:rPr lang="fr-FR" altLang="fr-FR" i="1" dirty="0" smtClean="0"/>
              <a:t>chemise jaune</a:t>
            </a:r>
          </a:p>
          <a:p>
            <a:pPr marL="0" indent="0">
              <a:lnSpc>
                <a:spcPct val="150000"/>
              </a:lnSpc>
              <a:buFont typeface="Arial" charset="0"/>
              <a:buNone/>
            </a:pPr>
            <a:r>
              <a:rPr lang="fr-FR" altLang="fr-FR" i="1" dirty="0" smtClean="0"/>
              <a:t>Une femme </a:t>
            </a:r>
            <a:r>
              <a:rPr lang="fr-FR" altLang="fr-FR" i="1" dirty="0" smtClean="0">
                <a:solidFill>
                  <a:srgbClr val="FF0000"/>
                </a:solidFill>
              </a:rPr>
              <a:t>aux</a:t>
            </a:r>
            <a:r>
              <a:rPr lang="fr-FR" altLang="fr-FR" i="1" dirty="0" smtClean="0"/>
              <a:t> cheveux blonds</a:t>
            </a:r>
          </a:p>
          <a:p>
            <a:pPr marL="0" indent="0">
              <a:lnSpc>
                <a:spcPct val="150000"/>
              </a:lnSpc>
              <a:buFont typeface="Arial" charset="0"/>
              <a:buNone/>
            </a:pPr>
            <a:endParaRPr lang="fr-FR" altLang="fr-FR" dirty="0" smtClean="0"/>
          </a:p>
          <a:p>
            <a:pPr marL="0" indent="0">
              <a:buFont typeface="Arial" charset="0"/>
              <a:buNone/>
            </a:pPr>
            <a:endParaRPr lang="fr-FR" altLang="fr-FR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068638"/>
            <a:ext cx="2466975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Crépieux et al., </a:t>
            </a:r>
            <a:r>
              <a:rPr lang="fr-FR" i="1" smtClean="0"/>
              <a:t>Un, deux, trois... grammaire!</a:t>
            </a:r>
            <a:r>
              <a:rPr lang="fr-FR" smtClean="0"/>
              <a:t>, Zanichelli editore 2018</a:t>
            </a:r>
            <a:endParaRPr lang="fr-FR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/>
              <a:t>Con la </a:t>
            </a:r>
            <a:r>
              <a:rPr lang="fr-FR" altLang="fr-FR" dirty="0" err="1" smtClean="0"/>
              <a:t>preposizione</a:t>
            </a:r>
            <a:r>
              <a:rPr lang="fr-FR" altLang="fr-FR" dirty="0" smtClean="0"/>
              <a:t> </a:t>
            </a:r>
            <a:r>
              <a:rPr lang="fr-FR" altLang="fr-FR" i="1" dirty="0" smtClean="0"/>
              <a:t>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fr-FR" i="1" dirty="0" smtClean="0">
                <a:solidFill>
                  <a:srgbClr val="FF0000"/>
                </a:solidFill>
              </a:rPr>
              <a:t>de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+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i="1" dirty="0" smtClean="0">
                <a:solidFill>
                  <a:srgbClr val="FF0000"/>
                </a:solidFill>
              </a:rPr>
              <a:t>le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=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b="1" i="1" dirty="0" smtClean="0">
                <a:solidFill>
                  <a:srgbClr val="FF0000"/>
                </a:solidFill>
              </a:rPr>
              <a:t>du</a:t>
            </a:r>
            <a:r>
              <a:rPr lang="fr-FR" b="1" dirty="0" smtClean="0">
                <a:solidFill>
                  <a:srgbClr val="FF0000"/>
                </a:solidFill>
              </a:rPr>
              <a:t>  </a:t>
            </a:r>
            <a:r>
              <a:rPr lang="fr-FR" dirty="0" smtClean="0"/>
              <a:t>/</a:t>
            </a:r>
            <a:r>
              <a:rPr lang="fr-FR" dirty="0" smtClean="0">
                <a:solidFill>
                  <a:srgbClr val="FF0000"/>
                </a:solidFill>
              </a:rPr>
              <a:t>  </a:t>
            </a:r>
            <a:r>
              <a:rPr lang="fr-FR" i="1" dirty="0" smtClean="0">
                <a:solidFill>
                  <a:srgbClr val="FF0000"/>
                </a:solidFill>
              </a:rPr>
              <a:t>de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+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i="1" dirty="0" smtClean="0">
                <a:solidFill>
                  <a:srgbClr val="FF0000"/>
                </a:solidFill>
              </a:rPr>
              <a:t>l’ </a:t>
            </a:r>
            <a:r>
              <a:rPr lang="fr-FR" dirty="0" smtClean="0"/>
              <a:t>= </a:t>
            </a:r>
            <a:r>
              <a:rPr lang="fr-FR" b="1" i="1" dirty="0" smtClean="0">
                <a:solidFill>
                  <a:srgbClr val="FF0000"/>
                </a:solidFill>
              </a:rPr>
              <a:t>de l’</a:t>
            </a:r>
          </a:p>
          <a:p>
            <a:pPr marL="0" indent="0">
              <a:buFont typeface="Arial" pitchFamily="34" charset="0"/>
              <a:buNone/>
              <a:defRPr/>
            </a:pPr>
            <a:endParaRPr lang="fr-FR" dirty="0"/>
          </a:p>
          <a:p>
            <a:pPr marL="0" indent="0">
              <a:buFont typeface="Arial" pitchFamily="34" charset="0"/>
              <a:buNone/>
              <a:defRPr/>
            </a:pPr>
            <a:r>
              <a:rPr lang="fr-FR" i="1" dirty="0"/>
              <a:t>L</a:t>
            </a:r>
            <a:r>
              <a:rPr lang="fr-FR" i="1" dirty="0" smtClean="0"/>
              <a:t>e proviseur </a:t>
            </a:r>
            <a:r>
              <a:rPr lang="fr-FR" i="1" dirty="0" smtClean="0">
                <a:solidFill>
                  <a:srgbClr val="FF0000"/>
                </a:solidFill>
              </a:rPr>
              <a:t>du </a:t>
            </a:r>
            <a:r>
              <a:rPr lang="fr-FR" i="1" dirty="0" smtClean="0"/>
              <a:t>lycée.  </a:t>
            </a:r>
            <a:r>
              <a:rPr lang="fr-FR" dirty="0" smtClean="0"/>
              <a:t>/</a:t>
            </a:r>
            <a:r>
              <a:rPr lang="fr-FR" i="1" dirty="0" smtClean="0"/>
              <a:t>  La mère </a:t>
            </a:r>
            <a:r>
              <a:rPr lang="fr-FR" i="1" dirty="0" smtClean="0">
                <a:solidFill>
                  <a:srgbClr val="FF0000"/>
                </a:solidFill>
              </a:rPr>
              <a:t>de l’</a:t>
            </a:r>
            <a:r>
              <a:rPr lang="fr-FR" i="1" dirty="0" smtClean="0"/>
              <a:t>étudiant.</a:t>
            </a:r>
          </a:p>
          <a:p>
            <a:pPr marL="0" indent="0">
              <a:buFont typeface="Arial" pitchFamily="34" charset="0"/>
              <a:buNone/>
              <a:defRPr/>
            </a:pPr>
            <a:endParaRPr lang="fr-FR" dirty="0"/>
          </a:p>
          <a:p>
            <a:pPr>
              <a:buFont typeface="Arial" pitchFamily="34" charset="0"/>
              <a:buChar char="•"/>
              <a:defRPr/>
            </a:pPr>
            <a:r>
              <a:rPr lang="fr-FR" i="1" dirty="0" smtClean="0">
                <a:solidFill>
                  <a:srgbClr val="FF0000"/>
                </a:solidFill>
              </a:rPr>
              <a:t>de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+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i="1" dirty="0" smtClean="0">
                <a:solidFill>
                  <a:srgbClr val="FF0000"/>
                </a:solidFill>
              </a:rPr>
              <a:t>la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=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b="1" i="1" dirty="0" smtClean="0">
                <a:solidFill>
                  <a:srgbClr val="FF0000"/>
                </a:solidFill>
              </a:rPr>
              <a:t>de la  </a:t>
            </a:r>
            <a:r>
              <a:rPr lang="fr-FR" dirty="0" smtClean="0"/>
              <a:t>/</a:t>
            </a:r>
            <a:r>
              <a:rPr lang="fr-FR" dirty="0" smtClean="0">
                <a:solidFill>
                  <a:srgbClr val="FF0000"/>
                </a:solidFill>
              </a:rPr>
              <a:t>  </a:t>
            </a:r>
            <a:r>
              <a:rPr lang="fr-FR" i="1" dirty="0" smtClean="0">
                <a:solidFill>
                  <a:srgbClr val="FF0000"/>
                </a:solidFill>
              </a:rPr>
              <a:t>de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+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i="1" dirty="0" smtClean="0">
                <a:solidFill>
                  <a:srgbClr val="FF0000"/>
                </a:solidFill>
              </a:rPr>
              <a:t>l’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=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b="1" i="1" dirty="0" smtClean="0">
                <a:solidFill>
                  <a:srgbClr val="FF0000"/>
                </a:solidFill>
              </a:rPr>
              <a:t>de l’</a:t>
            </a:r>
          </a:p>
          <a:p>
            <a:pPr marL="0" indent="0">
              <a:buFont typeface="Arial" pitchFamily="34" charset="0"/>
              <a:buNone/>
              <a:defRPr/>
            </a:pPr>
            <a:endParaRPr lang="fr-FR" dirty="0"/>
          </a:p>
          <a:p>
            <a:pPr marL="0" indent="0">
              <a:buFont typeface="Arial" pitchFamily="34" charset="0"/>
              <a:buNone/>
              <a:defRPr/>
            </a:pPr>
            <a:r>
              <a:rPr lang="fr-FR" i="1" dirty="0" smtClean="0"/>
              <a:t>Il revient </a:t>
            </a:r>
            <a:r>
              <a:rPr lang="fr-FR" i="1" dirty="0" smtClean="0">
                <a:solidFill>
                  <a:srgbClr val="FF0000"/>
                </a:solidFill>
              </a:rPr>
              <a:t>de la </a:t>
            </a:r>
            <a:r>
              <a:rPr lang="fr-FR" i="1" dirty="0" smtClean="0"/>
              <a:t>piscine.  </a:t>
            </a:r>
            <a:r>
              <a:rPr lang="fr-FR" dirty="0" smtClean="0"/>
              <a:t>/ </a:t>
            </a:r>
            <a:r>
              <a:rPr lang="fr-FR" i="1" dirty="0" smtClean="0"/>
              <a:t> Il revient </a:t>
            </a:r>
            <a:r>
              <a:rPr lang="fr-FR" i="1" dirty="0" smtClean="0">
                <a:solidFill>
                  <a:srgbClr val="FF0000"/>
                </a:solidFill>
              </a:rPr>
              <a:t>de l’</a:t>
            </a:r>
            <a:r>
              <a:rPr lang="fr-FR" i="1" dirty="0" smtClean="0"/>
              <a:t>école.</a:t>
            </a:r>
          </a:p>
          <a:p>
            <a:pPr marL="0" indent="0">
              <a:buFont typeface="Arial" pitchFamily="34" charset="0"/>
              <a:buNone/>
              <a:defRPr/>
            </a:pPr>
            <a:endParaRPr lang="fr-FR" dirty="0"/>
          </a:p>
          <a:p>
            <a:pPr>
              <a:buFont typeface="Arial" pitchFamily="34" charset="0"/>
              <a:buChar char="•"/>
              <a:defRPr/>
            </a:pPr>
            <a:r>
              <a:rPr lang="fr-FR" i="1" dirty="0" smtClean="0">
                <a:solidFill>
                  <a:srgbClr val="FF0000"/>
                </a:solidFill>
              </a:rPr>
              <a:t>de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+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i="1" dirty="0" smtClean="0">
                <a:solidFill>
                  <a:srgbClr val="FF0000"/>
                </a:solidFill>
              </a:rPr>
              <a:t>les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=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b="1" i="1" dirty="0" smtClean="0">
                <a:solidFill>
                  <a:srgbClr val="FF0000"/>
                </a:solidFill>
              </a:rPr>
              <a:t>des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i="1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fr-FR" i="1" dirty="0" smtClean="0"/>
              <a:t>Je travaille au ministère </a:t>
            </a:r>
            <a:r>
              <a:rPr lang="fr-FR" i="1" dirty="0" smtClean="0">
                <a:solidFill>
                  <a:srgbClr val="FF0000"/>
                </a:solidFill>
              </a:rPr>
              <a:t>des</a:t>
            </a:r>
            <a:r>
              <a:rPr lang="fr-FR" i="1" dirty="0" smtClean="0"/>
              <a:t> Affaires étrangères.</a:t>
            </a:r>
            <a:endParaRPr lang="fr-FR" i="1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Crépieux et al., </a:t>
            </a:r>
            <a:r>
              <a:rPr lang="fr-FR" i="1" smtClean="0"/>
              <a:t>Un, deux, trois... grammaire!</a:t>
            </a:r>
            <a:r>
              <a:rPr lang="fr-FR" smtClean="0"/>
              <a:t>, Zanichelli editore 2018</a:t>
            </a:r>
            <a:endParaRPr lang="fr-FR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Regole d’uso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fr-FR" altLang="fr-FR" i="1" dirty="0" smtClean="0">
                <a:solidFill>
                  <a:srgbClr val="FF0000"/>
                </a:solidFill>
              </a:rPr>
              <a:t>Du</a:t>
            </a:r>
            <a:r>
              <a:rPr lang="fr-FR" altLang="fr-FR" dirty="0" smtClean="0"/>
              <a:t>, </a:t>
            </a:r>
            <a:r>
              <a:rPr lang="fr-FR" altLang="fr-FR" i="1" dirty="0" smtClean="0">
                <a:solidFill>
                  <a:srgbClr val="FF0000"/>
                </a:solidFill>
              </a:rPr>
              <a:t>de </a:t>
            </a:r>
            <a:r>
              <a:rPr lang="fr-FR" altLang="fr-FR" i="1" dirty="0">
                <a:solidFill>
                  <a:srgbClr val="FF0000"/>
                </a:solidFill>
              </a:rPr>
              <a:t>la</a:t>
            </a:r>
            <a:r>
              <a:rPr lang="fr-FR" altLang="fr-FR" dirty="0"/>
              <a:t>, </a:t>
            </a:r>
            <a:r>
              <a:rPr lang="fr-FR" altLang="fr-FR" i="1" dirty="0" smtClean="0">
                <a:solidFill>
                  <a:srgbClr val="FF0000"/>
                </a:solidFill>
              </a:rPr>
              <a:t>de </a:t>
            </a:r>
            <a:r>
              <a:rPr lang="fr-FR" altLang="fr-FR" i="1" dirty="0">
                <a:solidFill>
                  <a:srgbClr val="FF0000"/>
                </a:solidFill>
              </a:rPr>
              <a:t>l’</a:t>
            </a:r>
            <a:r>
              <a:rPr lang="fr-FR" altLang="fr-FR" dirty="0"/>
              <a:t> e </a:t>
            </a:r>
            <a:r>
              <a:rPr lang="fr-FR" altLang="fr-FR" i="1" dirty="0" smtClean="0">
                <a:solidFill>
                  <a:srgbClr val="FF0000"/>
                </a:solidFill>
              </a:rPr>
              <a:t>des </a:t>
            </a:r>
            <a:r>
              <a:rPr lang="fr-FR" altLang="fr-FR" dirty="0" err="1" smtClean="0"/>
              <a:t>vengono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usati</a:t>
            </a:r>
            <a:r>
              <a:rPr lang="fr-FR" altLang="fr-FR" dirty="0" smtClean="0"/>
              <a:t> con </a:t>
            </a:r>
            <a:r>
              <a:rPr lang="fr-FR" altLang="fr-FR" dirty="0"/>
              <a:t/>
            </a:r>
            <a:br>
              <a:rPr lang="fr-FR" altLang="fr-FR" dirty="0"/>
            </a:br>
            <a:r>
              <a:rPr lang="fr-FR" altLang="fr-FR" b="1" i="1" dirty="0" smtClean="0"/>
              <a:t>jouer</a:t>
            </a:r>
            <a:r>
              <a:rPr lang="fr-FR" altLang="fr-FR" dirty="0" smtClean="0"/>
              <a:t> (= </a:t>
            </a:r>
            <a:r>
              <a:rPr lang="fr-FR" altLang="fr-FR" dirty="0" err="1" smtClean="0"/>
              <a:t>suonare</a:t>
            </a:r>
            <a:r>
              <a:rPr lang="fr-FR" altLang="fr-FR" dirty="0" smtClean="0"/>
              <a:t>) + </a:t>
            </a:r>
            <a:r>
              <a:rPr lang="fr-FR" altLang="fr-FR" dirty="0" err="1" smtClean="0"/>
              <a:t>strumento</a:t>
            </a:r>
            <a:r>
              <a:rPr lang="fr-FR" altLang="fr-FR" dirty="0" smtClean="0"/>
              <a:t> musicale:</a:t>
            </a:r>
          </a:p>
          <a:p>
            <a:pPr marL="0" indent="0">
              <a:lnSpc>
                <a:spcPct val="150000"/>
              </a:lnSpc>
              <a:buNone/>
            </a:pPr>
            <a:endParaRPr lang="fr-FR" dirty="0"/>
          </a:p>
          <a:p>
            <a:pPr marL="0" indent="0">
              <a:lnSpc>
                <a:spcPct val="150000"/>
              </a:lnSpc>
              <a:buNone/>
            </a:pPr>
            <a:r>
              <a:rPr lang="it-IT" dirty="0" smtClean="0"/>
              <a:t>- </a:t>
            </a:r>
            <a:r>
              <a:rPr lang="it-IT" i="1" dirty="0" smtClean="0"/>
              <a:t>De </a:t>
            </a:r>
            <a:r>
              <a:rPr lang="it-IT" i="1" dirty="0" err="1" smtClean="0"/>
              <a:t>quels</a:t>
            </a:r>
            <a:r>
              <a:rPr lang="it-IT" i="1" dirty="0" smtClean="0"/>
              <a:t> </a:t>
            </a:r>
            <a:r>
              <a:rPr lang="it-IT" i="1" dirty="0" err="1" smtClean="0"/>
              <a:t>instruments</a:t>
            </a:r>
            <a:r>
              <a:rPr lang="it-IT" i="1" dirty="0" smtClean="0"/>
              <a:t> tu </a:t>
            </a:r>
            <a:r>
              <a:rPr lang="it-IT" i="1" dirty="0" err="1" smtClean="0"/>
              <a:t>joues</a:t>
            </a:r>
            <a:r>
              <a:rPr lang="it-IT" i="1" dirty="0" smtClean="0"/>
              <a:t> 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dirty="0" smtClean="0"/>
              <a:t>- </a:t>
            </a:r>
            <a:r>
              <a:rPr lang="it-IT" i="1" dirty="0" smtClean="0"/>
              <a:t>Je </a:t>
            </a:r>
            <a:r>
              <a:rPr lang="it-IT" i="1" dirty="0" err="1" smtClean="0"/>
              <a:t>joue</a:t>
            </a:r>
            <a:r>
              <a:rPr lang="it-IT" i="1" dirty="0" smtClean="0"/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du</a:t>
            </a:r>
            <a:r>
              <a:rPr lang="it-IT" i="1" dirty="0" smtClean="0"/>
              <a:t> </a:t>
            </a:r>
            <a:r>
              <a:rPr lang="it-IT" i="1" dirty="0" err="1" smtClean="0"/>
              <a:t>violon</a:t>
            </a:r>
            <a:r>
              <a:rPr lang="it-IT" i="1" dirty="0" smtClean="0"/>
              <a:t>, </a:t>
            </a:r>
            <a:r>
              <a:rPr lang="it-IT" i="1" dirty="0" smtClean="0">
                <a:solidFill>
                  <a:srgbClr val="FF0000"/>
                </a:solidFill>
              </a:rPr>
              <a:t>de la</a:t>
            </a:r>
            <a:r>
              <a:rPr lang="it-IT" i="1" dirty="0" smtClean="0"/>
              <a:t> </a:t>
            </a:r>
            <a:r>
              <a:rPr lang="it-IT" i="1" dirty="0" err="1" smtClean="0"/>
              <a:t>harpe</a:t>
            </a:r>
            <a:r>
              <a:rPr lang="it-IT" i="1" dirty="0" smtClean="0"/>
              <a:t> </a:t>
            </a:r>
            <a:br>
              <a:rPr lang="it-IT" i="1" dirty="0" smtClean="0"/>
            </a:br>
            <a:r>
              <a:rPr lang="it-IT" i="1" dirty="0" smtClean="0"/>
              <a:t>et </a:t>
            </a:r>
            <a:r>
              <a:rPr lang="it-IT" i="1" dirty="0" err="1">
                <a:solidFill>
                  <a:srgbClr val="FF0000"/>
                </a:solidFill>
              </a:rPr>
              <a:t>d</a:t>
            </a:r>
            <a:r>
              <a:rPr lang="it-IT" i="1" dirty="0" err="1" smtClean="0">
                <a:solidFill>
                  <a:srgbClr val="FF0000"/>
                </a:solidFill>
              </a:rPr>
              <a:t>es</a:t>
            </a:r>
            <a:r>
              <a:rPr lang="it-IT" i="1" dirty="0" smtClean="0"/>
              <a:t> </a:t>
            </a:r>
            <a:r>
              <a:rPr lang="it-IT" i="1" dirty="0" err="1" smtClean="0"/>
              <a:t>castagnettes</a:t>
            </a:r>
            <a:r>
              <a:rPr lang="it-IT" i="1" dirty="0" smtClean="0"/>
              <a:t>.</a:t>
            </a:r>
            <a:endParaRPr lang="it-IT" i="1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904575"/>
            <a:ext cx="1767174" cy="3383781"/>
          </a:xfrm>
          <a:prstGeom prst="rect">
            <a:avLst/>
          </a:prstGeom>
        </p:spPr>
      </p:pic>
      <p:sp>
        <p:nvSpPr>
          <p:cNvPr id="9" name="Segnaposto piè di pagina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Crépieux et al., </a:t>
            </a:r>
            <a:r>
              <a:rPr lang="fr-FR" i="1" smtClean="0"/>
              <a:t>Un, deux, trois... grammaire!</a:t>
            </a:r>
            <a:r>
              <a:rPr lang="fr-FR" smtClean="0"/>
              <a:t>, Zanichelli editore 2018</a:t>
            </a:r>
            <a:endParaRPr lang="fr-FR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810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err="1" smtClean="0"/>
              <a:t>Casi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particolari</a:t>
            </a:r>
            <a:r>
              <a:rPr lang="fr-FR" altLang="fr-FR" dirty="0" smtClean="0"/>
              <a:t>: </a:t>
            </a:r>
            <a:r>
              <a:rPr lang="fr-FR" altLang="fr-FR" i="1" dirty="0" smtClean="0"/>
              <a:t>à</a:t>
            </a:r>
            <a:r>
              <a:rPr lang="fr-FR" altLang="fr-FR" dirty="0" smtClean="0"/>
              <a:t> e </a:t>
            </a:r>
            <a:r>
              <a:rPr lang="fr-FR" altLang="fr-FR" i="1" dirty="0" smtClean="0"/>
              <a:t>de</a:t>
            </a:r>
            <a:endParaRPr lang="fr-FR" altLang="fr-FR" i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r>
              <a:rPr lang="fr-FR" dirty="0"/>
              <a:t>Si </a:t>
            </a:r>
            <a:r>
              <a:rPr lang="fr-FR" dirty="0" err="1"/>
              <a:t>usano</a:t>
            </a:r>
            <a:r>
              <a:rPr lang="fr-FR" dirty="0"/>
              <a:t> le </a:t>
            </a:r>
            <a:r>
              <a:rPr lang="fr-FR" b="1" dirty="0" err="1"/>
              <a:t>preposizioni</a:t>
            </a:r>
            <a:r>
              <a:rPr lang="fr-FR" b="1" dirty="0"/>
              <a:t> </a:t>
            </a:r>
            <a:r>
              <a:rPr lang="fr-FR" b="1" dirty="0" err="1"/>
              <a:t>semplici</a:t>
            </a:r>
            <a:r>
              <a:rPr lang="fr-FR" b="1" dirty="0"/>
              <a:t> </a:t>
            </a:r>
            <a:r>
              <a:rPr lang="it-IT" altLang="fr-FR" b="1" i="1" dirty="0" smtClean="0">
                <a:solidFill>
                  <a:srgbClr val="FF0000"/>
                </a:solidFill>
                <a:sym typeface="Wingdings" pitchFamily="2" charset="2"/>
              </a:rPr>
              <a:t>à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e </a:t>
            </a:r>
            <a:r>
              <a:rPr lang="it-IT" altLang="fr-FR" b="1" i="1" dirty="0" smtClean="0">
                <a:solidFill>
                  <a:srgbClr val="FF0000"/>
                </a:solidFill>
                <a:sym typeface="Wingdings" pitchFamily="2" charset="2"/>
              </a:rPr>
              <a:t>de</a:t>
            </a:r>
            <a:r>
              <a:rPr lang="it-IT" altLang="fr-FR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it-IT" altLang="fr-FR" dirty="0">
                <a:sym typeface="Wingdings" pitchFamily="2" charset="2"/>
              </a:rPr>
              <a:t>con</a:t>
            </a:r>
            <a:r>
              <a:rPr lang="it-IT" altLang="fr-FR" dirty="0" smtClean="0">
                <a:sym typeface="Wingdings" pitchFamily="2" charset="2"/>
              </a:rPr>
              <a:t>:</a:t>
            </a:r>
            <a:br>
              <a:rPr lang="it-IT" altLang="fr-FR" dirty="0" smtClean="0">
                <a:sym typeface="Wingdings" pitchFamily="2" charset="2"/>
              </a:rPr>
            </a:br>
            <a:endParaRPr lang="fr-FR" i="1" dirty="0">
              <a:sym typeface="Wingdings" panose="05000000000000000000" pitchFamily="2" charset="2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fr-FR" dirty="0">
                <a:solidFill>
                  <a:srgbClr val="FF0000"/>
                </a:solidFill>
                <a:sym typeface="Wingdings" pitchFamily="2" charset="2"/>
              </a:rPr>
              <a:t>m</a:t>
            </a:r>
            <a:r>
              <a:rPr lang="fr-FR" dirty="0" smtClean="0">
                <a:solidFill>
                  <a:srgbClr val="FF0000"/>
                </a:solidFill>
                <a:sym typeface="Wingdings" pitchFamily="2" charset="2"/>
              </a:rPr>
              <a:t>onsieur/madame/mademoiselle </a:t>
            </a:r>
            <a:r>
              <a:rPr lang="fr-FR" dirty="0" smtClean="0">
                <a:sym typeface="Wingdings" pitchFamily="2" charset="2"/>
              </a:rPr>
              <a:t>+</a:t>
            </a:r>
            <a:r>
              <a:rPr lang="fr-FR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r-FR" dirty="0">
                <a:solidFill>
                  <a:srgbClr val="FF0000"/>
                </a:solidFill>
                <a:sym typeface="Wingdings" pitchFamily="2" charset="2"/>
              </a:rPr>
              <a:t>nome </a:t>
            </a:r>
            <a:r>
              <a:rPr lang="fr-FR" dirty="0" smtClean="0">
                <a:solidFill>
                  <a:srgbClr val="FF0000"/>
                </a:solidFill>
                <a:sym typeface="Wingdings" pitchFamily="2" charset="2"/>
              </a:rPr>
              <a:t>proprio</a:t>
            </a:r>
            <a:endParaRPr lang="fr-FR" dirty="0">
              <a:solidFill>
                <a:srgbClr val="FF0000"/>
              </a:solidFill>
              <a:sym typeface="Wingdings" pitchFamily="2" charset="2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fr-FR" i="1" dirty="0" smtClean="0">
                <a:sym typeface="Wingdings" pitchFamily="2" charset="2"/>
              </a:rPr>
              <a:t/>
            </a:r>
            <a:br>
              <a:rPr lang="fr-FR" i="1" dirty="0" smtClean="0">
                <a:sym typeface="Wingdings" pitchFamily="2" charset="2"/>
              </a:rPr>
            </a:br>
            <a:r>
              <a:rPr lang="fr-FR" i="1" dirty="0" smtClean="0">
                <a:sym typeface="Wingdings" pitchFamily="2" charset="2"/>
              </a:rPr>
              <a:t>Elle s’est adressée </a:t>
            </a:r>
            <a:r>
              <a:rPr lang="fr-FR" i="1" dirty="0" smtClean="0">
                <a:solidFill>
                  <a:srgbClr val="FF0000"/>
                </a:solidFill>
                <a:sym typeface="Wingdings" pitchFamily="2" charset="2"/>
              </a:rPr>
              <a:t>à</a:t>
            </a:r>
            <a:r>
              <a:rPr lang="fr-FR" i="1" dirty="0" smtClean="0">
                <a:sym typeface="Wingdings" pitchFamily="2" charset="2"/>
              </a:rPr>
              <a:t> monsieur Legrand.</a:t>
            </a:r>
            <a:br>
              <a:rPr lang="fr-FR" i="1" dirty="0" smtClean="0">
                <a:sym typeface="Wingdings" pitchFamily="2" charset="2"/>
              </a:rPr>
            </a:br>
            <a:r>
              <a:rPr lang="fr-FR" i="1" dirty="0" smtClean="0">
                <a:sym typeface="Wingdings" pitchFamily="2" charset="2"/>
              </a:rPr>
              <a:t>Le chien </a:t>
            </a:r>
            <a:r>
              <a:rPr lang="fr-FR" i="1" dirty="0" smtClean="0">
                <a:solidFill>
                  <a:srgbClr val="FF0000"/>
                </a:solidFill>
                <a:sym typeface="Wingdings" pitchFamily="2" charset="2"/>
              </a:rPr>
              <a:t>de</a:t>
            </a:r>
            <a:r>
              <a:rPr lang="fr-FR" i="1" dirty="0" smtClean="0">
                <a:sym typeface="Wingdings" pitchFamily="2" charset="2"/>
              </a:rPr>
              <a:t> Mme Dupont est très obéissant.</a:t>
            </a:r>
            <a:endParaRPr lang="it-IT" i="1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  <a:defRPr/>
            </a:pPr>
            <a:endParaRPr lang="fr-FR" i="1" dirty="0">
              <a:sym typeface="Wingdings" panose="05000000000000000000" pitchFamily="2" charset="2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fr-FR" dirty="0" err="1">
                <a:solidFill>
                  <a:srgbClr val="FF0000"/>
                </a:solidFill>
                <a:sym typeface="Wingdings" pitchFamily="2" charset="2"/>
              </a:rPr>
              <a:t>g</a:t>
            </a:r>
            <a:r>
              <a:rPr lang="fr-FR" dirty="0" err="1" smtClean="0">
                <a:solidFill>
                  <a:srgbClr val="FF0000"/>
                </a:solidFill>
                <a:sym typeface="Wingdings" pitchFamily="2" charset="2"/>
              </a:rPr>
              <a:t>li</a:t>
            </a:r>
            <a:r>
              <a:rPr lang="fr-FR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r-FR" dirty="0" err="1">
                <a:solidFill>
                  <a:srgbClr val="FF0000"/>
                </a:solidFill>
                <a:sym typeface="Wingdings" pitchFamily="2" charset="2"/>
              </a:rPr>
              <a:t>aggettivi</a:t>
            </a:r>
            <a:r>
              <a:rPr lang="fr-FR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r-FR" dirty="0" err="1">
                <a:solidFill>
                  <a:srgbClr val="FF0000"/>
                </a:solidFill>
                <a:sym typeface="Wingdings" pitchFamily="2" charset="2"/>
              </a:rPr>
              <a:t>possessivi</a:t>
            </a:r>
            <a:r>
              <a:rPr lang="fr-FR" dirty="0">
                <a:solidFill>
                  <a:srgbClr val="FF0000"/>
                </a:solidFill>
                <a:sym typeface="Wingdings" pitchFamily="2" charset="2"/>
              </a:rPr>
              <a:t> </a:t>
            </a:r>
            <a:endParaRPr lang="fr-FR" i="1" dirty="0">
              <a:sym typeface="Wingdings" panose="05000000000000000000" pitchFamily="2" charset="2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fr-FR" i="1" dirty="0">
                <a:sym typeface="Wingdings" panose="05000000000000000000" pitchFamily="2" charset="2"/>
              </a:rPr>
              <a:t/>
            </a:r>
            <a:br>
              <a:rPr lang="fr-FR" i="1" dirty="0">
                <a:sym typeface="Wingdings" panose="05000000000000000000" pitchFamily="2" charset="2"/>
              </a:rPr>
            </a:br>
            <a:r>
              <a:rPr lang="fr-FR" i="1" dirty="0">
                <a:sym typeface="Wingdings" panose="05000000000000000000" pitchFamily="2" charset="2"/>
              </a:rPr>
              <a:t>J’écris </a:t>
            </a:r>
            <a:r>
              <a:rPr lang="fr-FR" i="1" dirty="0">
                <a:solidFill>
                  <a:srgbClr val="FF0000"/>
                </a:solidFill>
                <a:sym typeface="Wingdings" panose="05000000000000000000" pitchFamily="2" charset="2"/>
              </a:rPr>
              <a:t>à</a:t>
            </a:r>
            <a:r>
              <a:rPr lang="fr-FR" i="1" dirty="0">
                <a:sym typeface="Wingdings" panose="05000000000000000000" pitchFamily="2" charset="2"/>
              </a:rPr>
              <a:t> mes amis.</a:t>
            </a:r>
            <a:br>
              <a:rPr lang="fr-FR" i="1" dirty="0">
                <a:sym typeface="Wingdings" panose="05000000000000000000" pitchFamily="2" charset="2"/>
              </a:rPr>
            </a:br>
            <a:r>
              <a:rPr lang="fr-FR" i="1" dirty="0" smtClean="0">
                <a:sym typeface="Wingdings" panose="05000000000000000000" pitchFamily="2" charset="2"/>
              </a:rPr>
              <a:t>Nous parlons </a:t>
            </a:r>
            <a:r>
              <a:rPr lang="fr-FR" i="1" dirty="0">
                <a:solidFill>
                  <a:srgbClr val="FF0000"/>
                </a:solidFill>
                <a:sym typeface="Wingdings" panose="05000000000000000000" pitchFamily="2" charset="2"/>
              </a:rPr>
              <a:t>de</a:t>
            </a:r>
            <a:r>
              <a:rPr lang="fr-FR" i="1" dirty="0">
                <a:sym typeface="Wingdings" panose="05000000000000000000" pitchFamily="2" charset="2"/>
              </a:rPr>
              <a:t> </a:t>
            </a:r>
            <a:r>
              <a:rPr lang="fr-FR" i="1" dirty="0" smtClean="0">
                <a:sym typeface="Wingdings" panose="05000000000000000000" pitchFamily="2" charset="2"/>
              </a:rPr>
              <a:t>nos </a:t>
            </a:r>
            <a:r>
              <a:rPr lang="fr-FR" i="1" dirty="0">
                <a:sym typeface="Wingdings" panose="05000000000000000000" pitchFamily="2" charset="2"/>
              </a:rPr>
              <a:t>études.</a:t>
            </a:r>
          </a:p>
          <a:p>
            <a:pPr marL="0" indent="0">
              <a:buFont typeface="Arial" pitchFamily="34" charset="0"/>
              <a:buNone/>
              <a:defRPr/>
            </a:pPr>
            <a:endParaRPr lang="fr-FR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Crépieux et al., </a:t>
            </a:r>
            <a:r>
              <a:rPr lang="fr-FR" i="1" smtClean="0"/>
              <a:t>Un, deux, trois... grammaire!</a:t>
            </a:r>
            <a:r>
              <a:rPr lang="fr-FR" smtClean="0"/>
              <a:t>, Zanichelli editore 2018</a:t>
            </a:r>
            <a:endParaRPr lang="fr-FR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err="1" smtClean="0"/>
              <a:t>Casi</a:t>
            </a:r>
            <a:r>
              <a:rPr lang="fr-FR" altLang="fr-FR" dirty="0" smtClean="0"/>
              <a:t> </a:t>
            </a:r>
            <a:r>
              <a:rPr lang="fr-FR" altLang="fr-FR" smtClean="0"/>
              <a:t>particolari: </a:t>
            </a:r>
            <a:r>
              <a:rPr lang="fr-FR" altLang="fr-FR" i="1"/>
              <a:t>à</a:t>
            </a:r>
            <a:r>
              <a:rPr lang="fr-FR" altLang="fr-FR"/>
              <a:t> e </a:t>
            </a:r>
            <a:r>
              <a:rPr lang="fr-FR" altLang="fr-FR" i="1"/>
              <a:t>de</a:t>
            </a:r>
            <a:endParaRPr lang="fr-FR" altLang="fr-FR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5469"/>
            <a:ext cx="8229600" cy="5247864"/>
          </a:xfrm>
        </p:spPr>
        <p:txBody>
          <a:bodyPr/>
          <a:lstStyle/>
          <a:p>
            <a:pPr>
              <a:defRPr/>
            </a:pPr>
            <a:r>
              <a:rPr lang="fr-FR" dirty="0" smtClean="0">
                <a:solidFill>
                  <a:srgbClr val="FF0000"/>
                </a:solidFill>
                <a:sym typeface="Wingdings" pitchFamily="2" charset="2"/>
              </a:rPr>
              <a:t>le </a:t>
            </a:r>
            <a:r>
              <a:rPr lang="fr-FR" dirty="0" smtClean="0">
                <a:solidFill>
                  <a:srgbClr val="FF0000"/>
                </a:solidFill>
                <a:sym typeface="Wingdings" pitchFamily="2" charset="2"/>
              </a:rPr>
              <a:t>ore </a:t>
            </a:r>
            <a:r>
              <a:rPr lang="fr-FR" dirty="0" smtClean="0">
                <a:solidFill>
                  <a:srgbClr val="FF0000"/>
                </a:solidFill>
                <a:sym typeface="Wingdings" pitchFamily="2" charset="2"/>
              </a:rPr>
              <a:t>e </a:t>
            </a:r>
            <a:r>
              <a:rPr lang="fr-FR" dirty="0" err="1" smtClean="0">
                <a:solidFill>
                  <a:srgbClr val="FF0000"/>
                </a:solidFill>
                <a:sym typeface="Wingdings" pitchFamily="2" charset="2"/>
              </a:rPr>
              <a:t>gli</a:t>
            </a:r>
            <a:r>
              <a:rPr lang="fr-FR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sym typeface="Wingdings" pitchFamily="2" charset="2"/>
              </a:rPr>
              <a:t>anni</a:t>
            </a:r>
            <a:r>
              <a:rPr lang="fr-FR" dirty="0" smtClean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fr-FR" dirty="0" smtClean="0">
                <a:solidFill>
                  <a:srgbClr val="FF0000"/>
                </a:solidFill>
                <a:sym typeface="Wingdings" pitchFamily="2" charset="2"/>
              </a:rPr>
            </a:br>
            <a:endParaRPr lang="fr-FR" i="1" dirty="0">
              <a:sym typeface="Wingdings" pitchFamily="2" charset="2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fr-FR" i="1" dirty="0" smtClean="0">
                <a:sym typeface="Wingdings" pitchFamily="2" charset="2"/>
              </a:rPr>
              <a:t>Le magasin ferme </a:t>
            </a:r>
            <a:r>
              <a:rPr lang="fr-FR" i="1" dirty="0" smtClean="0">
                <a:solidFill>
                  <a:srgbClr val="FF0000"/>
                </a:solidFill>
                <a:sym typeface="Wingdings" pitchFamily="2" charset="2"/>
              </a:rPr>
              <a:t>à</a:t>
            </a:r>
            <a:r>
              <a:rPr lang="fr-FR" i="1" dirty="0" smtClean="0">
                <a:sym typeface="Wingdings" pitchFamily="2" charset="2"/>
              </a:rPr>
              <a:t> 19 heures. </a:t>
            </a:r>
            <a:br>
              <a:rPr lang="fr-FR" i="1" dirty="0" smtClean="0">
                <a:sym typeface="Wingdings" pitchFamily="2" charset="2"/>
              </a:rPr>
            </a:br>
            <a:r>
              <a:rPr lang="fr-FR" i="1" dirty="0" smtClean="0">
                <a:sym typeface="Wingdings" pitchFamily="2" charset="2"/>
              </a:rPr>
              <a:t>Je prends le train </a:t>
            </a:r>
            <a:r>
              <a:rPr lang="fr-FR" i="1" dirty="0" smtClean="0">
                <a:solidFill>
                  <a:srgbClr val="FF0000"/>
                </a:solidFill>
                <a:sym typeface="Wingdings" pitchFamily="2" charset="2"/>
              </a:rPr>
              <a:t>de</a:t>
            </a:r>
            <a:r>
              <a:rPr lang="fr-FR" i="1" dirty="0" smtClean="0">
                <a:sym typeface="Wingdings" pitchFamily="2" charset="2"/>
              </a:rPr>
              <a:t> 8h15.</a:t>
            </a:r>
            <a:br>
              <a:rPr lang="fr-FR" i="1" dirty="0" smtClean="0">
                <a:sym typeface="Wingdings" pitchFamily="2" charset="2"/>
              </a:rPr>
            </a:br>
            <a:endParaRPr lang="fr-FR" i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fr-FR" i="1" dirty="0" smtClean="0"/>
              <a:t>Ces faits remontent </a:t>
            </a:r>
            <a:r>
              <a:rPr lang="fr-FR" i="1" dirty="0" smtClean="0">
                <a:solidFill>
                  <a:srgbClr val="FF0000"/>
                </a:solidFill>
              </a:rPr>
              <a:t>à</a:t>
            </a:r>
            <a:r>
              <a:rPr lang="fr-FR" i="1" dirty="0" smtClean="0"/>
              <a:t> 1982.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fr-FR" i="1" dirty="0" smtClean="0">
                <a:sym typeface="Wingdings" panose="05000000000000000000" pitchFamily="2" charset="2"/>
              </a:rPr>
              <a:t>Tu </a:t>
            </a:r>
            <a:r>
              <a:rPr lang="fr-FR" i="1" dirty="0">
                <a:sym typeface="Wingdings" panose="05000000000000000000" pitchFamily="2" charset="2"/>
              </a:rPr>
              <a:t>te souviens des événements </a:t>
            </a:r>
            <a:r>
              <a:rPr lang="fr-FR" i="1" dirty="0">
                <a:solidFill>
                  <a:srgbClr val="FF0000"/>
                </a:solidFill>
                <a:sym typeface="Wingdings" panose="05000000000000000000" pitchFamily="2" charset="2"/>
              </a:rPr>
              <a:t>de</a:t>
            </a:r>
            <a:r>
              <a:rPr lang="fr-FR" i="1" dirty="0">
                <a:sym typeface="Wingdings" pitchFamily="2" charset="2"/>
              </a:rPr>
              <a:t> 2001 </a:t>
            </a:r>
            <a:r>
              <a:rPr lang="fr-FR" i="1" dirty="0" smtClean="0">
                <a:sym typeface="Wingdings" pitchFamily="2" charset="2"/>
              </a:rPr>
              <a:t>?</a:t>
            </a:r>
          </a:p>
          <a:p>
            <a:pPr marL="0" indent="0">
              <a:buFont typeface="Arial" pitchFamily="34" charset="0"/>
              <a:buNone/>
              <a:defRPr/>
            </a:pPr>
            <a:endParaRPr lang="fr-FR" i="1" dirty="0">
              <a:sym typeface="Wingdings" pitchFamily="2" charset="2"/>
            </a:endParaRPr>
          </a:p>
          <a:p>
            <a:pPr>
              <a:defRPr/>
            </a:pPr>
            <a:r>
              <a:rPr lang="fr-FR" dirty="0">
                <a:solidFill>
                  <a:srgbClr val="FF0000"/>
                </a:solidFill>
                <a:sym typeface="Wingdings" pitchFamily="2" charset="2"/>
              </a:rPr>
              <a:t>l</a:t>
            </a:r>
            <a:r>
              <a:rPr lang="fr-FR" dirty="0" smtClean="0">
                <a:solidFill>
                  <a:srgbClr val="FF0000"/>
                </a:solidFill>
                <a:sym typeface="Wingdings" pitchFamily="2" charset="2"/>
              </a:rPr>
              <a:t>e </a:t>
            </a:r>
            <a:r>
              <a:rPr lang="fr-FR" dirty="0" err="1" smtClean="0">
                <a:solidFill>
                  <a:srgbClr val="FF0000"/>
                </a:solidFill>
                <a:sym typeface="Wingdings" pitchFamily="2" charset="2"/>
              </a:rPr>
              <a:t>percentuali</a:t>
            </a:r>
            <a:endParaRPr lang="fr-FR" dirty="0">
              <a:solidFill>
                <a:srgbClr val="FF0000"/>
              </a:solidFill>
              <a:sym typeface="Wingdings" pitchFamily="2" charset="2"/>
            </a:endParaRPr>
          </a:p>
          <a:p>
            <a:pPr marL="0" indent="0">
              <a:buNone/>
              <a:defRPr/>
            </a:pPr>
            <a:r>
              <a:rPr lang="fr-FR" i="1" dirty="0" smtClean="0">
                <a:sym typeface="Wingdings" pitchFamily="2" charset="2"/>
              </a:rPr>
              <a:t/>
            </a:r>
            <a:br>
              <a:rPr lang="fr-FR" i="1" dirty="0" smtClean="0">
                <a:sym typeface="Wingdings" pitchFamily="2" charset="2"/>
              </a:rPr>
            </a:br>
            <a:r>
              <a:rPr lang="fr-FR" i="1" dirty="0" smtClean="0">
                <a:sym typeface="Wingdings" pitchFamily="2" charset="2"/>
              </a:rPr>
              <a:t>Le chômage s’élève </a:t>
            </a:r>
            <a:r>
              <a:rPr lang="fr-FR" i="1" dirty="0" smtClean="0">
                <a:solidFill>
                  <a:srgbClr val="FF0000"/>
                </a:solidFill>
                <a:sym typeface="Wingdings" pitchFamily="2" charset="2"/>
              </a:rPr>
              <a:t>à</a:t>
            </a:r>
            <a:r>
              <a:rPr lang="fr-FR" i="1" dirty="0" smtClean="0">
                <a:sym typeface="Wingdings" pitchFamily="2" charset="2"/>
              </a:rPr>
              <a:t> 13 %.</a:t>
            </a:r>
            <a:br>
              <a:rPr lang="fr-FR" i="1" dirty="0" smtClean="0">
                <a:sym typeface="Wingdings" pitchFamily="2" charset="2"/>
              </a:rPr>
            </a:br>
            <a:r>
              <a:rPr lang="fr-FR" i="1" dirty="0" smtClean="0">
                <a:sym typeface="Wingdings" pitchFamily="2" charset="2"/>
              </a:rPr>
              <a:t>Plus </a:t>
            </a:r>
            <a:r>
              <a:rPr lang="fr-FR" i="1" dirty="0" smtClean="0">
                <a:solidFill>
                  <a:srgbClr val="FF0000"/>
                </a:solidFill>
                <a:sym typeface="Wingdings" pitchFamily="2" charset="2"/>
              </a:rPr>
              <a:t>de</a:t>
            </a:r>
            <a:r>
              <a:rPr lang="fr-FR" i="1" dirty="0" smtClean="0">
                <a:sym typeface="Wingdings" pitchFamily="2" charset="2"/>
              </a:rPr>
              <a:t> 20 % des jeunes ont voté contre.</a:t>
            </a:r>
            <a:endParaRPr lang="fr-FR" i="1" dirty="0">
              <a:sym typeface="Wingdings" pitchFamily="2" charset="2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Crépieux et al., </a:t>
            </a:r>
            <a:r>
              <a:rPr lang="fr-FR" i="1" smtClean="0"/>
              <a:t>Un, deux, trois... grammaire!</a:t>
            </a:r>
            <a:r>
              <a:rPr lang="fr-FR" smtClean="0"/>
              <a:t>, Zanichelli editore 2018</a:t>
            </a:r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</TotalTime>
  <Words>300</Words>
  <Application>Microsoft Office PowerPoint</Application>
  <PresentationFormat>Presentazione su schermo 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Verdana</vt:lpstr>
      <vt:lpstr>Wingdings</vt:lpstr>
      <vt:lpstr>1_Office Theme</vt:lpstr>
      <vt:lpstr>Les articles contractés</vt:lpstr>
      <vt:lpstr>Presentazione standard di PowerPoint</vt:lpstr>
      <vt:lpstr>Con la preposizione à</vt:lpstr>
      <vt:lpstr>Regole d’uso</vt:lpstr>
      <vt:lpstr>Con la preposizione de</vt:lpstr>
      <vt:lpstr>Regole d’uso</vt:lpstr>
      <vt:lpstr>Casi particolari: à e de</vt:lpstr>
      <vt:lpstr>Casi particolari: à e de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féminin</dc:title>
  <dc:creator>Margot Legrand</dc:creator>
  <cp:lastModifiedBy>Utente Windows</cp:lastModifiedBy>
  <cp:revision>44</cp:revision>
  <dcterms:created xsi:type="dcterms:W3CDTF">2017-09-18T09:49:09Z</dcterms:created>
  <dcterms:modified xsi:type="dcterms:W3CDTF">2018-03-12T15:53:27Z</dcterms:modified>
</cp:coreProperties>
</file>