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62" d="100"/>
          <a:sy n="62" d="100"/>
        </p:scale>
        <p:origin x="1454" y="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777" y="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952C8-EAC7-4C8E-A1E4-BB3F27254C07}" type="datetimeFigureOut">
              <a:rPr lang="it-IT" smtClean="0"/>
              <a:t>09/03/2018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E1F20-096F-4937-88CC-C85D5DB5BD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0903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908A4E-52F7-4D12-BFE3-D298B7F09F34}" type="datetimeFigureOut">
              <a:rPr lang="fr-FR"/>
              <a:pPr>
                <a:defRPr/>
              </a:pPr>
              <a:t>09/03/2018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F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C7DE4EA-D4F5-4695-AF2E-7DFD916243F6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655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 txBox="1">
            <a:spLocks/>
          </p:cNvSpPr>
          <p:nvPr userDrawn="1"/>
        </p:nvSpPr>
        <p:spPr>
          <a:xfrm>
            <a:off x="3175" y="6623050"/>
            <a:ext cx="7718425" cy="234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defPPr>
              <a:defRPr lang="fr-FR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72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/>
              <a:t>(#)</a:t>
            </a:r>
          </a:p>
        </p:txBody>
      </p:sp>
    </p:spTree>
    <p:extLst>
      <p:ext uri="{BB962C8B-B14F-4D97-AF65-F5344CB8AC3E}">
        <p14:creationId xmlns:p14="http://schemas.microsoft.com/office/powerpoint/2010/main" val="344239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Les adjectifs démonstratifs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071BCF9-AA25-4889-BC63-55C2DC52B365}" type="slidenum">
              <a:rPr lang="fr-FR"/>
              <a:pPr>
                <a:defRPr/>
              </a:pPr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9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Les adjectifs démonstratifs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5282883-AA42-4A4F-AE8B-EF19C41F3A13}" type="slidenum">
              <a:rPr lang="fr-FR"/>
              <a:pPr>
                <a:defRPr/>
              </a:pPr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0140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Les adjectifs démonstratifs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Crépieux et al., </a:t>
            </a:r>
            <a:r>
              <a:rPr lang="fr-FR" i="1" smtClean="0"/>
              <a:t>Un, deux, trois... grammaire!</a:t>
            </a:r>
            <a:r>
              <a:rPr lang="fr-FR" smtClean="0"/>
              <a:t>, Zanichelli editore 2018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ADE97-D095-411A-A6F1-F25DB6A43A91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99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Les adjectifs démonstratifs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C08FB-5E77-4062-8DE6-2BA9141AE8B5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816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Les adjectifs démonstratifs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4EFA8-474D-48E9-925A-0506641ECF17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030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Les adjectifs démonstratifs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E3F0-3BAF-46A6-8AFC-F9FCCB845844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947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  <a:endParaRPr lang="fr-FR" altLang="fr-F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fr-FR" altLang="fr-FR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5" y="6623050"/>
            <a:ext cx="7718425" cy="234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2188" y="6623050"/>
            <a:ext cx="2079625" cy="234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/>
              <a:t>(#)</a:t>
            </a:r>
          </a:p>
        </p:txBody>
      </p:sp>
      <p:pic>
        <p:nvPicPr>
          <p:cNvPr id="1030" name="Picture 9" descr="LOGO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6623050"/>
            <a:ext cx="1435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altLang="fr-FR" sz="6000" dirty="0" smtClean="0"/>
              <a:t>Les adjectifs</a:t>
            </a:r>
            <a:br>
              <a:rPr lang="fr-FR" altLang="fr-FR" sz="6000" dirty="0" smtClean="0"/>
            </a:br>
            <a:r>
              <a:rPr lang="fr-FR" altLang="fr-FR" sz="6000" dirty="0" smtClean="0"/>
              <a:t>démonstratifs</a:t>
            </a:r>
            <a:endParaRPr lang="fr-FR" altLang="fr-F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err="1" smtClean="0"/>
              <a:t>Gli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aggettivi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dimostrativi</a:t>
            </a:r>
            <a:endParaRPr lang="fr-FR" altLang="fr-F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F60259-1F75-4281-9361-9CA4E32360BA}" type="slidenum">
              <a:rPr lang="fr-FR"/>
              <a:pPr>
                <a:defRPr/>
              </a:pPr>
              <a:t>2</a:t>
            </a:fld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47" t="10452" r="7265" b="8374"/>
          <a:stretch/>
        </p:blipFill>
        <p:spPr bwMode="auto">
          <a:xfrm>
            <a:off x="6248734" y="4249573"/>
            <a:ext cx="2438066" cy="1800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531952"/>
              </p:ext>
            </p:extLst>
          </p:nvPr>
        </p:nvGraphicFramePr>
        <p:xfrm>
          <a:off x="107503" y="1417638"/>
          <a:ext cx="8579298" cy="22147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2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2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5897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Singolare</a:t>
                      </a:r>
                      <a:endParaRPr lang="it-IT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♂</a:t>
                      </a:r>
                      <a:r>
                        <a:rPr lang="fr-FR" sz="1800" b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  <a:r>
                        <a:rPr lang="fr-FR" sz="1800" b="1" i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</a:t>
                      </a:r>
                      <a:r>
                        <a:rPr lang="fr-FR" sz="1800" b="1" i="1" kern="1200" baseline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fr-FR" sz="18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 </a:t>
                      </a:r>
                      <a:r>
                        <a:rPr lang="fr-FR" sz="1800" b="1" i="1" kern="1200" baseline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cet</a:t>
                      </a:r>
                      <a:endParaRPr lang="it-IT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fr-FR" sz="2800" b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♀ </a:t>
                      </a:r>
                      <a:r>
                        <a:rPr lang="fr-FR" sz="1800" b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</a:t>
                      </a:r>
                      <a:r>
                        <a:rPr lang="it-IT" sz="1800" b="1" i="1" kern="1200" dirty="0" err="1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cette</a:t>
                      </a:r>
                      <a:endParaRPr lang="it-IT" b="1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endParaRPr lang="it-IT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2268">
                <a:tc>
                  <a:txBody>
                    <a:bodyPr/>
                    <a:lstStyle/>
                    <a:p>
                      <a:endParaRPr lang="it-IT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it-IT" i="1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chien</a:t>
                      </a:r>
                      <a:endParaRPr lang="it-IT" i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r>
                        <a:rPr lang="it-IT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cet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animal</a:t>
                      </a:r>
                      <a:endParaRPr lang="it-IT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it-IT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cette</a:t>
                      </a:r>
                      <a:r>
                        <a:rPr lang="it-IT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fille</a:t>
                      </a:r>
                      <a:endParaRPr lang="it-IT" i="1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265259"/>
              </p:ext>
            </p:extLst>
          </p:nvPr>
        </p:nvGraphicFramePr>
        <p:xfrm>
          <a:off x="107504" y="4365104"/>
          <a:ext cx="5616624" cy="16272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2879"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Plurale</a:t>
                      </a:r>
                      <a:endParaRPr lang="it-IT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800" b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♂</a:t>
                      </a:r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</a:t>
                      </a:r>
                      <a:r>
                        <a:rPr lang="fr-FR" sz="2800" b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♀  </a:t>
                      </a:r>
                      <a:r>
                        <a:rPr lang="fr-FR" sz="2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lang="fr-FR" sz="1800" b="1" i="1" kern="1200" baseline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r>
                        <a:rPr lang="fr-FR" sz="1800" b="1" i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</a:t>
                      </a:r>
                      <a:endParaRPr lang="it-IT" sz="1800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297">
                <a:tc>
                  <a:txBody>
                    <a:bodyPr/>
                    <a:lstStyle/>
                    <a:p>
                      <a:endParaRPr lang="it-IT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i="1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lang="it-IT" sz="1800" i="1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it-IT" sz="1800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ces</a:t>
                      </a:r>
                      <a:r>
                        <a:rPr lang="it-IT" sz="18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800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amis</a:t>
                      </a:r>
                      <a:endParaRPr lang="it-IT" sz="1800" i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endParaRPr lang="it-IT" sz="1800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Aggettivi dimostrativi:</a:t>
            </a:r>
            <a:br>
              <a:rPr lang="it-IT" dirty="0" smtClean="0"/>
            </a:br>
            <a:r>
              <a:rPr lang="it-IT" dirty="0" smtClean="0"/>
              <a:t>particolarità grafiche e foniche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it-IT" b="1" i="1" dirty="0" smtClean="0">
                <a:solidFill>
                  <a:srgbClr val="FF0000"/>
                </a:solidFill>
              </a:rPr>
              <a:t>Ce</a:t>
            </a:r>
            <a:r>
              <a:rPr lang="it-IT" i="1" dirty="0" smtClean="0"/>
              <a:t> </a:t>
            </a:r>
            <a:r>
              <a:rPr lang="it-IT" dirty="0" smtClean="0"/>
              <a:t>+ </a:t>
            </a:r>
            <a:r>
              <a:rPr lang="it-IT" b="1" dirty="0" smtClean="0">
                <a:solidFill>
                  <a:srgbClr val="FF0000"/>
                </a:solidFill>
              </a:rPr>
              <a:t>consonante</a:t>
            </a:r>
            <a:r>
              <a:rPr lang="it-IT" dirty="0" smtClean="0"/>
              <a:t> o </a:t>
            </a:r>
            <a:r>
              <a:rPr lang="it-IT" b="1" i="1" dirty="0" smtClean="0">
                <a:solidFill>
                  <a:srgbClr val="FF0000"/>
                </a:solidFill>
              </a:rPr>
              <a:t>h </a:t>
            </a:r>
            <a:r>
              <a:rPr lang="it-IT" b="1" dirty="0" smtClean="0">
                <a:solidFill>
                  <a:srgbClr val="FF0000"/>
                </a:solidFill>
              </a:rPr>
              <a:t>aspirata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i="1" dirty="0"/>
              <a:t>c</a:t>
            </a:r>
            <a:r>
              <a:rPr lang="it-IT" i="1" dirty="0" smtClean="0"/>
              <a:t>e </a:t>
            </a:r>
            <a:r>
              <a:rPr lang="it-IT" i="1" dirty="0" err="1" smtClean="0"/>
              <a:t>garçon</a:t>
            </a:r>
            <a:r>
              <a:rPr lang="it-IT" i="1" dirty="0" smtClean="0"/>
              <a:t> </a:t>
            </a:r>
            <a:r>
              <a:rPr lang="it-IT" dirty="0" smtClean="0"/>
              <a:t>;</a:t>
            </a:r>
            <a:r>
              <a:rPr lang="it-IT" i="1" dirty="0" smtClean="0"/>
              <a:t> ce </a:t>
            </a:r>
            <a:r>
              <a:rPr lang="it-IT" i="1" dirty="0" err="1" smtClean="0"/>
              <a:t>héros</a:t>
            </a:r>
            <a:endParaRPr lang="it-IT" i="1" dirty="0" smtClean="0"/>
          </a:p>
          <a:p>
            <a:pPr>
              <a:lnSpc>
                <a:spcPct val="150000"/>
              </a:lnSpc>
            </a:pPr>
            <a:r>
              <a:rPr lang="it-IT" b="1" i="1" dirty="0" err="1" smtClean="0">
                <a:solidFill>
                  <a:srgbClr val="FF0000"/>
                </a:solidFill>
              </a:rPr>
              <a:t>Cet</a:t>
            </a:r>
            <a:r>
              <a:rPr lang="it-IT" i="1" dirty="0" smtClean="0"/>
              <a:t> </a:t>
            </a:r>
            <a:r>
              <a:rPr lang="it-IT" dirty="0" smtClean="0"/>
              <a:t>+ </a:t>
            </a:r>
            <a:r>
              <a:rPr lang="it-IT" b="1" dirty="0" smtClean="0">
                <a:solidFill>
                  <a:srgbClr val="FF0000"/>
                </a:solidFill>
              </a:rPr>
              <a:t>vocale</a:t>
            </a:r>
            <a:r>
              <a:rPr lang="it-IT" dirty="0" smtClean="0"/>
              <a:t> o </a:t>
            </a:r>
            <a:r>
              <a:rPr lang="it-IT" b="1" i="1" dirty="0" smtClean="0">
                <a:solidFill>
                  <a:srgbClr val="FF0000"/>
                </a:solidFill>
              </a:rPr>
              <a:t>h </a:t>
            </a:r>
            <a:r>
              <a:rPr lang="it-IT" b="1" dirty="0" smtClean="0">
                <a:solidFill>
                  <a:srgbClr val="FF0000"/>
                </a:solidFill>
              </a:rPr>
              <a:t>muta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i="1" dirty="0" err="1"/>
              <a:t>c</a:t>
            </a:r>
            <a:r>
              <a:rPr lang="it-IT" i="1" dirty="0" err="1" smtClean="0"/>
              <a:t>et</a:t>
            </a:r>
            <a:r>
              <a:rPr lang="it-IT" i="1" dirty="0" smtClean="0"/>
              <a:t> </a:t>
            </a:r>
            <a:r>
              <a:rPr lang="it-IT" i="1" dirty="0" err="1" smtClean="0"/>
              <a:t>arbre</a:t>
            </a:r>
            <a:r>
              <a:rPr lang="it-IT" i="1" dirty="0" smtClean="0"/>
              <a:t> </a:t>
            </a:r>
            <a:r>
              <a:rPr lang="it-IT" dirty="0" smtClean="0"/>
              <a:t>;</a:t>
            </a:r>
            <a:r>
              <a:rPr lang="it-IT" i="1" dirty="0" smtClean="0"/>
              <a:t> </a:t>
            </a:r>
            <a:r>
              <a:rPr lang="it-IT" i="1" dirty="0" err="1" smtClean="0"/>
              <a:t>cet</a:t>
            </a:r>
            <a:r>
              <a:rPr lang="it-IT" i="1" dirty="0" smtClean="0"/>
              <a:t> </a:t>
            </a:r>
            <a:r>
              <a:rPr lang="it-IT" i="1" dirty="0" err="1" smtClean="0"/>
              <a:t>hôtel</a:t>
            </a:r>
            <a:endParaRPr lang="it-IT" i="1" dirty="0" smtClean="0"/>
          </a:p>
          <a:p>
            <a:pPr>
              <a:lnSpc>
                <a:spcPct val="150000"/>
              </a:lnSpc>
            </a:pPr>
            <a:r>
              <a:rPr lang="it-IT" b="1" i="1" dirty="0" err="1" smtClean="0">
                <a:solidFill>
                  <a:srgbClr val="FF0000"/>
                </a:solidFill>
              </a:rPr>
              <a:t>Ces</a:t>
            </a:r>
            <a:r>
              <a:rPr lang="it-IT" i="1" dirty="0" smtClean="0"/>
              <a:t> </a:t>
            </a:r>
            <a:r>
              <a:rPr lang="it-IT" dirty="0" smtClean="0"/>
              <a:t>+</a:t>
            </a:r>
            <a:r>
              <a:rPr lang="it-IT" i="1" dirty="0" smtClean="0"/>
              <a:t> </a:t>
            </a:r>
            <a:r>
              <a:rPr lang="it-IT" b="1" dirty="0" smtClean="0">
                <a:solidFill>
                  <a:srgbClr val="FF0000"/>
                </a:solidFill>
              </a:rPr>
              <a:t>vocale</a:t>
            </a:r>
            <a:r>
              <a:rPr lang="it-IT" dirty="0" smtClean="0"/>
              <a:t>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liaison</a:t>
            </a:r>
            <a:endParaRPr lang="it-IT" b="1" i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it-IT" i="1" dirty="0" err="1"/>
              <a:t>c</a:t>
            </a:r>
            <a:r>
              <a:rPr lang="it-IT" i="1" dirty="0" err="1" smtClean="0"/>
              <a:t>es</a:t>
            </a:r>
            <a:r>
              <a:rPr lang="it-IT" i="1" dirty="0" smtClean="0"/>
              <a:t> enfants </a:t>
            </a:r>
            <a:r>
              <a:rPr lang="it-IT" dirty="0" smtClean="0">
                <a:sym typeface="Wingdings" panose="05000000000000000000" pitchFamily="2" charset="2"/>
              </a:rPr>
              <a:t> [</a:t>
            </a:r>
            <a:r>
              <a:rPr lang="it-IT" altLang="it-IT" dirty="0" err="1" smtClean="0"/>
              <a:t>se</a:t>
            </a:r>
            <a:r>
              <a:rPr lang="it-IT" altLang="it-IT" dirty="0" err="1" smtClean="0">
                <a:solidFill>
                  <a:srgbClr val="FF0000"/>
                </a:solidFill>
              </a:rPr>
              <a:t>z</a:t>
            </a:r>
            <a:r>
              <a:rPr lang="it-IT" altLang="it-IT" dirty="0" err="1" smtClean="0"/>
              <a:t>ãfã</a:t>
            </a:r>
            <a:r>
              <a:rPr lang="it-IT" altLang="it-IT" dirty="0"/>
              <a:t>]</a:t>
            </a:r>
            <a:r>
              <a:rPr lang="it-IT" altLang="it-IT" dirty="0" smtClean="0"/>
              <a:t> </a:t>
            </a:r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i="1" dirty="0" err="1" smtClean="0"/>
              <a:t>ces</a:t>
            </a:r>
            <a:r>
              <a:rPr lang="it-IT" i="1" dirty="0" smtClean="0"/>
              <a:t> </a:t>
            </a:r>
            <a:r>
              <a:rPr lang="it-IT" i="1" dirty="0" err="1" smtClean="0"/>
              <a:t>années</a:t>
            </a:r>
            <a:r>
              <a:rPr lang="it-IT" i="1" dirty="0" smtClean="0"/>
              <a:t> </a:t>
            </a:r>
            <a:r>
              <a:rPr lang="it-IT" dirty="0" smtClean="0">
                <a:sym typeface="Wingdings" panose="05000000000000000000" pitchFamily="2" charset="2"/>
              </a:rPr>
              <a:t> [</a:t>
            </a:r>
            <a:r>
              <a:rPr lang="it-IT" dirty="0" err="1" smtClean="0">
                <a:sym typeface="Wingdings" panose="05000000000000000000" pitchFamily="2" charset="2"/>
              </a:rPr>
              <a:t>se</a:t>
            </a:r>
            <a:r>
              <a:rPr lang="it-IT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z</a:t>
            </a:r>
            <a:r>
              <a:rPr lang="it-IT" dirty="0" err="1" smtClean="0">
                <a:sym typeface="Wingdings" panose="05000000000000000000" pitchFamily="2" charset="2"/>
              </a:rPr>
              <a:t>ane</a:t>
            </a:r>
            <a:r>
              <a:rPr lang="it-IT" dirty="0" smtClean="0">
                <a:sym typeface="Wingdings" panose="05000000000000000000" pitchFamily="2" charset="2"/>
              </a:rPr>
              <a:t>]</a:t>
            </a:r>
          </a:p>
          <a:p>
            <a:pPr marL="0" indent="0">
              <a:lnSpc>
                <a:spcPct val="150000"/>
              </a:lnSpc>
              <a:buNone/>
            </a:pPr>
            <a:endParaRPr lang="it-IT" i="1" dirty="0" smtClean="0"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endParaRPr lang="it-IT" i="1" dirty="0"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endParaRPr lang="it-IT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875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Aggettivi dimostrativi + -</a:t>
            </a:r>
            <a:r>
              <a:rPr lang="it-IT" i="1" dirty="0" smtClean="0"/>
              <a:t>ci</a:t>
            </a:r>
            <a:r>
              <a:rPr lang="it-IT" dirty="0" smtClean="0"/>
              <a:t> / -</a:t>
            </a:r>
            <a:r>
              <a:rPr lang="it-IT" i="1" dirty="0" smtClean="0"/>
              <a:t>là</a:t>
            </a:r>
            <a:endParaRPr lang="it-IT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713387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VICINANZA </a:t>
            </a:r>
            <a:r>
              <a:rPr lang="it-IT" dirty="0" smtClean="0"/>
              <a:t>(“</a:t>
            </a:r>
            <a:r>
              <a:rPr lang="it-IT" b="1" dirty="0" smtClean="0"/>
              <a:t>questo</a:t>
            </a:r>
            <a:r>
              <a:rPr lang="it-IT" dirty="0" smtClean="0"/>
              <a:t>”):</a:t>
            </a:r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i="1" dirty="0" smtClean="0"/>
              <a:t>ce</a:t>
            </a:r>
            <a:r>
              <a:rPr lang="it-IT" dirty="0" smtClean="0"/>
              <a:t>/</a:t>
            </a:r>
            <a:r>
              <a:rPr lang="it-IT" i="1" dirty="0" err="1" smtClean="0"/>
              <a:t>cet</a:t>
            </a:r>
            <a:r>
              <a:rPr lang="it-IT" dirty="0" smtClean="0"/>
              <a:t>/</a:t>
            </a:r>
            <a:r>
              <a:rPr lang="it-IT" i="1" dirty="0" err="1" smtClean="0"/>
              <a:t>cette</a:t>
            </a:r>
            <a:r>
              <a:rPr lang="it-IT" dirty="0" smtClean="0"/>
              <a:t>/</a:t>
            </a:r>
            <a:r>
              <a:rPr lang="it-IT" i="1" dirty="0" err="1" smtClean="0"/>
              <a:t>ces</a:t>
            </a:r>
            <a:r>
              <a:rPr lang="it-IT" i="1" dirty="0" smtClean="0"/>
              <a:t> </a:t>
            </a:r>
            <a:r>
              <a:rPr lang="it-IT" dirty="0" smtClean="0"/>
              <a:t>+ sostantivo + </a:t>
            </a:r>
            <a:r>
              <a:rPr lang="it-IT" b="1" dirty="0" smtClean="0">
                <a:solidFill>
                  <a:srgbClr val="FF0000"/>
                </a:solidFill>
              </a:rPr>
              <a:t>-</a:t>
            </a:r>
            <a:r>
              <a:rPr lang="it-IT" b="1" i="1" dirty="0" smtClean="0">
                <a:solidFill>
                  <a:srgbClr val="FF0000"/>
                </a:solidFill>
              </a:rPr>
              <a:t>ci</a:t>
            </a:r>
          </a:p>
          <a:p>
            <a:endParaRPr lang="it-IT" i="1" dirty="0"/>
          </a:p>
          <a:p>
            <a:r>
              <a:rPr lang="it-IT" b="1" dirty="0" smtClean="0">
                <a:solidFill>
                  <a:srgbClr val="FF0000"/>
                </a:solidFill>
              </a:rPr>
              <a:t>LONTANANZA</a:t>
            </a:r>
            <a:r>
              <a:rPr lang="it-IT" dirty="0"/>
              <a:t> </a:t>
            </a:r>
            <a:r>
              <a:rPr lang="it-IT" dirty="0" smtClean="0"/>
              <a:t>(“</a:t>
            </a:r>
            <a:r>
              <a:rPr lang="it-IT" b="1" dirty="0" smtClean="0"/>
              <a:t>quello</a:t>
            </a:r>
            <a:r>
              <a:rPr lang="it-IT" dirty="0" smtClean="0"/>
              <a:t>”):</a:t>
            </a:r>
            <a:br>
              <a:rPr lang="it-IT" dirty="0" smtClean="0"/>
            </a:br>
            <a:r>
              <a:rPr lang="it-IT" i="1" dirty="0"/>
              <a:t>c</a:t>
            </a:r>
            <a:r>
              <a:rPr lang="it-IT" i="1" dirty="0" smtClean="0"/>
              <a:t>e</a:t>
            </a:r>
            <a:r>
              <a:rPr lang="it-IT" dirty="0" smtClean="0"/>
              <a:t>/</a:t>
            </a:r>
            <a:r>
              <a:rPr lang="it-IT" i="1" dirty="0" err="1" smtClean="0"/>
              <a:t>cet</a:t>
            </a:r>
            <a:r>
              <a:rPr lang="it-IT" dirty="0" smtClean="0"/>
              <a:t>/</a:t>
            </a:r>
            <a:r>
              <a:rPr lang="it-IT" i="1" dirty="0" err="1" smtClean="0"/>
              <a:t>cette</a:t>
            </a:r>
            <a:r>
              <a:rPr lang="it-IT" dirty="0" smtClean="0"/>
              <a:t>/</a:t>
            </a:r>
            <a:r>
              <a:rPr lang="it-IT" i="1" dirty="0" err="1" smtClean="0"/>
              <a:t>ces</a:t>
            </a:r>
            <a:r>
              <a:rPr lang="it-IT" i="1" dirty="0" smtClean="0"/>
              <a:t> </a:t>
            </a:r>
            <a:r>
              <a:rPr lang="it-IT" dirty="0" smtClean="0"/>
              <a:t>+ sostantivo + </a:t>
            </a:r>
            <a:r>
              <a:rPr lang="it-IT" b="1" dirty="0" smtClean="0">
                <a:solidFill>
                  <a:srgbClr val="FF0000"/>
                </a:solidFill>
              </a:rPr>
              <a:t>-</a:t>
            </a:r>
            <a:r>
              <a:rPr lang="it-IT" b="1" i="1" dirty="0" smtClean="0">
                <a:solidFill>
                  <a:srgbClr val="FF0000"/>
                </a:solidFill>
              </a:rPr>
              <a:t>là</a:t>
            </a:r>
            <a:endParaRPr lang="it-IT" i="1" dirty="0" smtClean="0"/>
          </a:p>
          <a:p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r>
              <a:rPr lang="fr-FR" i="1" dirty="0" smtClean="0"/>
              <a:t>	     J’ai adoré ce livre</a:t>
            </a:r>
            <a:r>
              <a:rPr lang="fr-FR" i="1" dirty="0" smtClean="0">
                <a:solidFill>
                  <a:srgbClr val="FF0000"/>
                </a:solidFill>
              </a:rPr>
              <a:t>-ci</a:t>
            </a:r>
            <a:r>
              <a:rPr lang="fr-FR" i="1" dirty="0" smtClean="0"/>
              <a:t> </a:t>
            </a:r>
            <a:r>
              <a:rPr lang="fr-FR" i="1" dirty="0"/>
              <a:t>; </a:t>
            </a:r>
            <a:r>
              <a:rPr lang="fr-FR" i="1" dirty="0" smtClean="0"/>
              <a:t/>
            </a:r>
            <a:br>
              <a:rPr lang="fr-FR" i="1" dirty="0" smtClean="0"/>
            </a:br>
            <a:r>
              <a:rPr lang="fr-FR" i="1" dirty="0" smtClean="0"/>
              <a:t>	     ce</a:t>
            </a:r>
            <a:r>
              <a:rPr lang="it-IT" i="1" dirty="0" smtClean="0"/>
              <a:t> </a:t>
            </a:r>
            <a:r>
              <a:rPr lang="it-IT" i="1" dirty="0" err="1" smtClean="0"/>
              <a:t>livre</a:t>
            </a:r>
            <a:r>
              <a:rPr lang="it-IT" i="1" dirty="0" smtClean="0">
                <a:solidFill>
                  <a:srgbClr val="FF0000"/>
                </a:solidFill>
              </a:rPr>
              <a:t>-là</a:t>
            </a:r>
            <a:r>
              <a:rPr lang="it-IT" i="1" dirty="0" smtClean="0"/>
              <a:t> m’a </a:t>
            </a:r>
            <a:r>
              <a:rPr lang="it-IT" i="1" dirty="0" err="1" smtClean="0"/>
              <a:t>moins</a:t>
            </a:r>
            <a:r>
              <a:rPr lang="it-IT" i="1" dirty="0" smtClean="0"/>
              <a:t> </a:t>
            </a:r>
            <a:r>
              <a:rPr lang="it-IT" i="1" dirty="0" err="1" smtClean="0"/>
              <a:t>passionnée</a:t>
            </a:r>
            <a:r>
              <a:rPr lang="it-IT" i="1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660783"/>
            <a:ext cx="786529" cy="271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79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Aggettivi dimostrativi: particolarità d’uso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it-IT" b="1" dirty="0" smtClean="0"/>
              <a:t>Non si usa </a:t>
            </a:r>
            <a:r>
              <a:rPr lang="it-IT" dirty="0" smtClean="0"/>
              <a:t>con un </a:t>
            </a:r>
            <a:r>
              <a:rPr lang="it-IT" b="1" dirty="0" smtClean="0">
                <a:solidFill>
                  <a:srgbClr val="FF0000"/>
                </a:solidFill>
              </a:rPr>
              <a:t>possessivo</a:t>
            </a:r>
            <a:r>
              <a:rPr lang="it-IT" dirty="0" smtClean="0"/>
              <a:t>: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q</a:t>
            </a:r>
            <a:r>
              <a:rPr lang="it-IT" dirty="0" smtClean="0"/>
              <a:t>uesto mio amico </a:t>
            </a:r>
          </a:p>
          <a:p>
            <a:pPr marL="0" indent="0">
              <a:buNone/>
            </a:pP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i="1" dirty="0" err="1">
                <a:solidFill>
                  <a:srgbClr val="FF0000"/>
                </a:solidFill>
                <a:sym typeface="Wingdings" panose="05000000000000000000" pitchFamily="2" charset="2"/>
              </a:rPr>
              <a:t>m</a:t>
            </a:r>
            <a:r>
              <a:rPr lang="it-IT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on</a:t>
            </a:r>
            <a:r>
              <a:rPr lang="it-IT" i="1" dirty="0" smtClean="0">
                <a:sym typeface="Wingdings" panose="05000000000000000000" pitchFamily="2" charset="2"/>
              </a:rPr>
              <a:t> ami </a:t>
            </a:r>
            <a:r>
              <a:rPr lang="it-IT" dirty="0" smtClean="0">
                <a:sym typeface="Wingdings" panose="05000000000000000000" pitchFamily="2" charset="2"/>
              </a:rPr>
              <a:t>OPPURE </a:t>
            </a:r>
            <a:r>
              <a:rPr lang="it-IT" i="1" dirty="0" err="1" smtClean="0">
                <a:sym typeface="Wingdings" panose="05000000000000000000" pitchFamily="2" charset="2"/>
              </a:rPr>
              <a:t>cet</a:t>
            </a:r>
            <a:r>
              <a:rPr lang="it-IT" i="1" dirty="0" smtClean="0">
                <a:sym typeface="Wingdings" panose="05000000000000000000" pitchFamily="2" charset="2"/>
              </a:rPr>
              <a:t> ami </a:t>
            </a:r>
            <a:r>
              <a:rPr lang="it-IT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à moi</a:t>
            </a:r>
            <a:br>
              <a:rPr lang="it-IT" i="1" dirty="0" smtClean="0">
                <a:solidFill>
                  <a:srgbClr val="FF0000"/>
                </a:solidFill>
                <a:sym typeface="Wingdings" panose="05000000000000000000" pitchFamily="2" charset="2"/>
              </a:rPr>
            </a:br>
            <a:endParaRPr lang="it-IT" dirty="0"/>
          </a:p>
          <a:p>
            <a:endParaRPr lang="it-IT" dirty="0" smtClean="0"/>
          </a:p>
          <a:p>
            <a:r>
              <a:rPr lang="it-IT" b="1" dirty="0" smtClean="0"/>
              <a:t>Non si usa </a:t>
            </a:r>
            <a:r>
              <a:rPr lang="it-IT" dirty="0" smtClean="0"/>
              <a:t>con </a:t>
            </a:r>
            <a:r>
              <a:rPr lang="it-IT" b="1" dirty="0" smtClean="0">
                <a:solidFill>
                  <a:srgbClr val="FF0000"/>
                </a:solidFill>
              </a:rPr>
              <a:t>sostantivo</a:t>
            </a:r>
            <a:r>
              <a:rPr lang="it-IT" dirty="0" smtClean="0"/>
              <a:t> + </a:t>
            </a:r>
            <a:r>
              <a:rPr lang="it-IT" b="1" dirty="0" smtClean="0">
                <a:solidFill>
                  <a:srgbClr val="FF0000"/>
                </a:solidFill>
              </a:rPr>
              <a:t>pronome</a:t>
            </a:r>
            <a:r>
              <a:rPr lang="it-IT" dirty="0" smtClean="0"/>
              <a:t> </a:t>
            </a:r>
            <a:r>
              <a:rPr lang="it-IT" b="1" dirty="0" smtClean="0">
                <a:solidFill>
                  <a:srgbClr val="FF0000"/>
                </a:solidFill>
              </a:rPr>
              <a:t>relativo</a:t>
            </a:r>
          </a:p>
          <a:p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/>
              <a:t>q</a:t>
            </a:r>
            <a:r>
              <a:rPr lang="it-IT" dirty="0" smtClean="0"/>
              <a:t>uel libro che mi hai prestato </a:t>
            </a:r>
            <a:br>
              <a:rPr lang="it-IT" dirty="0" smtClean="0"/>
            </a:b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le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livre</a:t>
            </a:r>
            <a:r>
              <a:rPr lang="it-IT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que</a:t>
            </a:r>
            <a:r>
              <a:rPr lang="it-IT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it-IT" i="1" dirty="0" smtClean="0">
                <a:sym typeface="Wingdings" panose="05000000000000000000" pitchFamily="2" charset="2"/>
              </a:rPr>
              <a:t>tu m’</a:t>
            </a:r>
            <a:r>
              <a:rPr lang="it-IT" i="1" dirty="0" err="1" smtClean="0">
                <a:sym typeface="Wingdings" panose="05000000000000000000" pitchFamily="2" charset="2"/>
              </a:rPr>
              <a:t>as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prêté</a:t>
            </a:r>
            <a:endParaRPr lang="it-IT" b="1" i="1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120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153</Words>
  <Application>Microsoft Office PowerPoint</Application>
  <PresentationFormat>Presentazione su schermo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Verdana</vt:lpstr>
      <vt:lpstr>Wingdings</vt:lpstr>
      <vt:lpstr>Office Theme</vt:lpstr>
      <vt:lpstr>Les adjectifs démonstratifs</vt:lpstr>
      <vt:lpstr>Gli aggettivi dimostrativi</vt:lpstr>
      <vt:lpstr>Aggettivi dimostrativi: particolarità grafiche e foniche</vt:lpstr>
      <vt:lpstr>Aggettivi dimostrativi + -ci / -là</vt:lpstr>
      <vt:lpstr>Aggettivi dimostrativi: particolarità d’uso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féminin</dc:title>
  <dc:creator>Margot Legrand</dc:creator>
  <cp:lastModifiedBy>Utente Windows</cp:lastModifiedBy>
  <cp:revision>50</cp:revision>
  <dcterms:created xsi:type="dcterms:W3CDTF">2017-09-18T09:49:09Z</dcterms:created>
  <dcterms:modified xsi:type="dcterms:W3CDTF">2018-03-09T11:35:34Z</dcterms:modified>
</cp:coreProperties>
</file>