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2" r:id="rId4"/>
    <p:sldId id="263" r:id="rId5"/>
    <p:sldId id="267" r:id="rId6"/>
    <p:sldId id="268" r:id="rId7"/>
    <p:sldId id="264" r:id="rId8"/>
    <p:sldId id="265" r:id="rId9"/>
    <p:sldId id="266" r:id="rId10"/>
    <p:sldId id="270" r:id="rId11"/>
    <p:sldId id="269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895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77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952C8-EAC7-4C8E-A1E4-BB3F27254C0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E1F20-096F-4937-88CC-C85D5DB5BD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90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08A4E-52F7-4D12-BFE3-D298B7F09F34}" type="datetimeFigureOut">
              <a:rPr lang="fr-FR"/>
              <a:pPr>
                <a:defRPr/>
              </a:pPr>
              <a:t>29/03/2018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7DE4EA-D4F5-4695-AF2E-7DFD916243F6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65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423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pronoms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71BCF9-AA25-4889-BC63-55C2DC52B365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pronoms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282883-AA42-4A4F-AE8B-EF19C41F3A13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14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pronoms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DE97-D095-411A-A6F1-F25DB6A43A9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9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pronoms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8FB-5E77-4062-8DE6-2BA9141AE8B5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1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pronoms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FA8-474D-48E9-925A-0506641ECF17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30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Les pronoms démonstratifs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E3F0-3BAF-46A6-8AFC-F9FCCB84584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4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FR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2188" y="6623050"/>
            <a:ext cx="20796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Les pronoms démonstratifs</a:t>
            </a:r>
            <a:endParaRPr lang="fr-FR" altLang="fr-F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Espressioni informali con </a:t>
            </a:r>
            <a:r>
              <a:rPr lang="it-IT" i="1" dirty="0" err="1" smtClean="0"/>
              <a:t>ça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/>
          <a:lstStyle/>
          <a:p>
            <a:pPr marL="0" indent="0" algn="ctr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 va.</a:t>
            </a:r>
          </a:p>
          <a:p>
            <a:pPr marL="0" indent="0" algn="ctr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 y est.</a:t>
            </a:r>
          </a:p>
          <a:p>
            <a:pPr marL="0" indent="0" algn="ctr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 </a:t>
            </a:r>
            <a:r>
              <a:rPr lang="it-IT" i="1" dirty="0" err="1" smtClean="0"/>
              <a:t>suffit</a:t>
            </a:r>
            <a:r>
              <a:rPr lang="it-IT" i="1" dirty="0" smtClean="0"/>
              <a:t>.</a:t>
            </a:r>
            <a:endParaRPr lang="it-IT" dirty="0" smtClean="0"/>
          </a:p>
          <a:p>
            <a:pPr marL="0" indent="0" algn="ctr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 </a:t>
            </a:r>
            <a:r>
              <a:rPr lang="it-IT" i="1" dirty="0" err="1" smtClean="0"/>
              <a:t>dépend</a:t>
            </a:r>
            <a:r>
              <a:rPr lang="it-IT" i="1" dirty="0" smtClean="0"/>
              <a:t>.</a:t>
            </a:r>
            <a:endParaRPr lang="it-IT" dirty="0" smtClean="0"/>
          </a:p>
          <a:p>
            <a:pPr marL="0" indent="0" algn="ctr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 </a:t>
            </a:r>
            <a:r>
              <a:rPr lang="it-IT" i="1" dirty="0"/>
              <a:t>m’est </a:t>
            </a:r>
            <a:r>
              <a:rPr lang="it-IT" i="1" dirty="0" err="1" smtClean="0"/>
              <a:t>égal</a:t>
            </a:r>
            <a:r>
              <a:rPr lang="it-IT" i="1" dirty="0" smtClean="0"/>
              <a:t>.</a:t>
            </a:r>
          </a:p>
          <a:p>
            <a:pPr marL="0" indent="0" algn="ctr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 te </a:t>
            </a:r>
            <a:r>
              <a:rPr lang="it-IT" i="1" dirty="0" err="1" smtClean="0"/>
              <a:t>dit</a:t>
            </a:r>
            <a:r>
              <a:rPr lang="it-IT" i="1" dirty="0" smtClean="0"/>
              <a:t> ?</a:t>
            </a:r>
          </a:p>
          <a:p>
            <a:pPr marL="0" indent="0" algn="ctr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 </a:t>
            </a:r>
            <a:r>
              <a:rPr lang="it-IT" i="1" dirty="0" err="1" smtClean="0"/>
              <a:t>alors</a:t>
            </a:r>
            <a:r>
              <a:rPr lang="it-IT" i="1" dirty="0" smtClean="0"/>
              <a:t> !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 smtClean="0"/>
              <a:t>C’est </a:t>
            </a: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.</a:t>
            </a:r>
          </a:p>
          <a:p>
            <a:pPr marL="0" indent="0" algn="ctr">
              <a:buNone/>
            </a:pPr>
            <a:r>
              <a:rPr lang="it-IT" i="1" dirty="0" smtClean="0"/>
              <a:t>Et </a:t>
            </a:r>
            <a:r>
              <a:rPr lang="it-IT" i="1" dirty="0" err="1" smtClean="0"/>
              <a:t>avec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 ?</a:t>
            </a:r>
          </a:p>
          <a:p>
            <a:pPr marL="0" indent="0" algn="ctr">
              <a:buNone/>
            </a:pPr>
            <a:r>
              <a:rPr lang="it-IT" dirty="0" smtClean="0"/>
              <a:t>ecc.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        </a:t>
            </a:r>
            <a:endParaRPr lang="it-IT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392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pronomi dimostrativi neutri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it-IT" b="1" i="1" dirty="0">
                <a:solidFill>
                  <a:srgbClr val="FF0000"/>
                </a:solidFill>
              </a:rPr>
              <a:t>ce</a:t>
            </a:r>
            <a:r>
              <a:rPr lang="it-IT" dirty="0"/>
              <a:t> / </a:t>
            </a:r>
            <a:r>
              <a:rPr lang="it-IT" b="1" i="1" dirty="0">
                <a:solidFill>
                  <a:srgbClr val="FF0000"/>
                </a:solidFill>
              </a:rPr>
              <a:t>c</a:t>
            </a:r>
            <a:r>
              <a:rPr lang="it-IT" b="1" i="1" dirty="0" smtClean="0">
                <a:solidFill>
                  <a:srgbClr val="FF0000"/>
                </a:solidFill>
              </a:rPr>
              <a:t>’</a:t>
            </a:r>
            <a:r>
              <a:rPr lang="it-IT" b="1" i="1" dirty="0" smtClean="0">
                <a:sym typeface="Wingdings" panose="05000000000000000000" pitchFamily="2" charset="2"/>
              </a:rPr>
              <a:t> </a:t>
            </a:r>
            <a:r>
              <a:rPr lang="it-IT" b="1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ym typeface="Wingdings" panose="05000000000000000000" pitchFamily="2" charset="2"/>
              </a:rPr>
              <a:t>davanti a pronome relativo semplice</a:t>
            </a:r>
            <a:endParaRPr lang="it-IT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i="1" dirty="0" err="1" smtClean="0">
                <a:sym typeface="Wingdings" panose="05000000000000000000" pitchFamily="2" charset="2"/>
              </a:rPr>
              <a:t>J’ignore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qu’il</a:t>
            </a:r>
            <a:r>
              <a:rPr lang="it-IT" i="1" dirty="0" smtClean="0">
                <a:sym typeface="Wingdings" panose="05000000000000000000" pitchFamily="2" charset="2"/>
              </a:rPr>
              <a:t> a </a:t>
            </a:r>
            <a:r>
              <a:rPr lang="it-IT" i="1" dirty="0" err="1" smtClean="0">
                <a:sym typeface="Wingdings" panose="05000000000000000000" pitchFamily="2" charset="2"/>
              </a:rPr>
              <a:t>fait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hier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soir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it-IT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	       </a:t>
            </a:r>
            <a:r>
              <a:rPr lang="it-IT" b="1" dirty="0">
                <a:sym typeface="Wingdings" panose="05000000000000000000" pitchFamily="2" charset="2"/>
              </a:rPr>
              <a:t>soggetto del verbo </a:t>
            </a:r>
            <a:r>
              <a:rPr lang="it-IT" b="1" i="1" dirty="0" err="1">
                <a:sym typeface="Wingdings" panose="05000000000000000000" pitchFamily="2" charset="2"/>
              </a:rPr>
              <a:t>être</a:t>
            </a:r>
            <a:endParaRPr lang="it-IT" b="1" i="1" dirty="0">
              <a:sym typeface="Wingdings" panose="05000000000000000000" pitchFamily="2" charset="2"/>
            </a:endParaRPr>
          </a:p>
          <a:p>
            <a:endParaRPr lang="it-IT" b="1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C’</a:t>
            </a:r>
            <a:r>
              <a:rPr lang="it-IT" i="1" dirty="0"/>
              <a:t>est</a:t>
            </a:r>
            <a:r>
              <a:rPr lang="it-IT" dirty="0"/>
              <a:t>;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Ce</a:t>
            </a:r>
            <a:r>
              <a:rPr lang="it-IT" i="1" dirty="0"/>
              <a:t> </a:t>
            </a:r>
            <a:r>
              <a:rPr lang="it-IT" i="1" dirty="0" err="1"/>
              <a:t>sont</a:t>
            </a:r>
            <a:r>
              <a:rPr lang="it-IT" dirty="0"/>
              <a:t>;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Ce</a:t>
            </a:r>
            <a:r>
              <a:rPr lang="it-IT" i="1" dirty="0"/>
              <a:t> n’est </a:t>
            </a:r>
            <a:r>
              <a:rPr lang="it-IT" i="1" dirty="0" err="1"/>
              <a:t>pas</a:t>
            </a:r>
            <a:r>
              <a:rPr lang="it-IT" dirty="0"/>
              <a:t>;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C’</a:t>
            </a:r>
            <a:r>
              <a:rPr lang="it-IT" i="1" dirty="0" err="1"/>
              <a:t>était</a:t>
            </a:r>
            <a:r>
              <a:rPr lang="it-IT" dirty="0"/>
              <a:t>;</a:t>
            </a:r>
            <a:r>
              <a:rPr lang="it-IT" i="1" dirty="0"/>
              <a:t> </a:t>
            </a:r>
            <a:r>
              <a:rPr lang="it-IT" i="1" dirty="0">
                <a:solidFill>
                  <a:srgbClr val="FF0000"/>
                </a:solidFill>
              </a:rPr>
              <a:t>Ce</a:t>
            </a:r>
            <a:r>
              <a:rPr lang="it-IT" i="1" dirty="0"/>
              <a:t> sera</a:t>
            </a:r>
            <a:r>
              <a:rPr lang="it-IT" dirty="0"/>
              <a:t>; ecc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/>
              <a:t>ATTENZIONE! </a:t>
            </a:r>
            <a:r>
              <a:rPr lang="it-IT" b="1" i="1" dirty="0" smtClean="0">
                <a:solidFill>
                  <a:srgbClr val="FF0000"/>
                </a:solidFill>
              </a:rPr>
              <a:t>ç’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+ </a:t>
            </a:r>
            <a:r>
              <a:rPr lang="it-IT" b="1" dirty="0" smtClean="0">
                <a:solidFill>
                  <a:srgbClr val="FF0000"/>
                </a:solidFill>
              </a:rPr>
              <a:t>ausiliare </a:t>
            </a:r>
            <a:r>
              <a:rPr lang="it-IT" b="1" i="1" dirty="0" err="1" smtClean="0">
                <a:solidFill>
                  <a:srgbClr val="FF0000"/>
                </a:solidFill>
              </a:rPr>
              <a:t>avoir</a:t>
            </a:r>
            <a:r>
              <a:rPr lang="it-IT" dirty="0" smtClean="0"/>
              <a:t>: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ç’</a:t>
            </a:r>
            <a:r>
              <a:rPr lang="it-IT" i="1" dirty="0" err="1" smtClean="0"/>
              <a:t>a</a:t>
            </a:r>
            <a:r>
              <a:rPr lang="it-IT" i="1" dirty="0" smtClean="0"/>
              <a:t> </a:t>
            </a:r>
            <a:r>
              <a:rPr lang="it-IT" i="1" dirty="0" err="1" smtClean="0"/>
              <a:t>été</a:t>
            </a:r>
            <a:endParaRPr lang="it-IT" i="1" dirty="0"/>
          </a:p>
          <a:p>
            <a:pPr marL="0" indent="0">
              <a:buNone/>
            </a:pPr>
            <a:endParaRPr lang="it-IT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254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pronomi dimostrativi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endParaRPr lang="it-IT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smtClean="0">
                <a:sym typeface="Wingdings" panose="05000000000000000000" pitchFamily="2" charset="2"/>
              </a:rPr>
              <a:t>Sostituiscono: </a:t>
            </a:r>
            <a:r>
              <a:rPr lang="it-IT" b="1" dirty="0" smtClean="0">
                <a:sym typeface="Wingdings" panose="05000000000000000000" pitchFamily="2" charset="2"/>
              </a:rPr>
              <a:t>aggettivo dimostrativo </a:t>
            </a:r>
            <a:r>
              <a:rPr lang="it-IT" dirty="0" smtClean="0">
                <a:sym typeface="Wingdings" panose="05000000000000000000" pitchFamily="2" charset="2"/>
              </a:rPr>
              <a:t>+</a:t>
            </a:r>
            <a:r>
              <a:rPr lang="it-IT" b="1" dirty="0" smtClean="0">
                <a:sym typeface="Wingdings" panose="05000000000000000000" pitchFamily="2" charset="2"/>
              </a:rPr>
              <a:t> sostantivo</a:t>
            </a:r>
          </a:p>
          <a:p>
            <a:pPr>
              <a:buFont typeface="Wingdings" panose="05000000000000000000" pitchFamily="2" charset="2"/>
              <a:buChar char="à"/>
            </a:pPr>
            <a:endParaRPr lang="it-IT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it-IT" dirty="0" smtClean="0">
                <a:sym typeface="Wingdings" panose="05000000000000000000" pitchFamily="2" charset="2"/>
              </a:rPr>
              <a:t>Assumono il </a:t>
            </a:r>
            <a:r>
              <a:rPr lang="it-IT" b="1" dirty="0" smtClean="0">
                <a:sym typeface="Wingdings" panose="05000000000000000000" pitchFamily="2" charset="2"/>
              </a:rPr>
              <a:t>genere</a:t>
            </a:r>
            <a:r>
              <a:rPr lang="it-IT" dirty="0" smtClean="0">
                <a:sym typeface="Wingdings" panose="05000000000000000000" pitchFamily="2" charset="2"/>
              </a:rPr>
              <a:t> e il </a:t>
            </a:r>
            <a:r>
              <a:rPr lang="it-IT" b="1" dirty="0" smtClean="0">
                <a:sym typeface="Wingdings" panose="05000000000000000000" pitchFamily="2" charset="2"/>
              </a:rPr>
              <a:t>numero</a:t>
            </a:r>
            <a:r>
              <a:rPr lang="it-IT" dirty="0" smtClean="0">
                <a:sym typeface="Wingdings" panose="05000000000000000000" pitchFamily="2" charset="2"/>
              </a:rPr>
              <a:t> del sostantivo che sostituiscono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it-IT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it-IT" dirty="0" smtClean="0">
                <a:sym typeface="Wingdings" panose="05000000000000000000" pitchFamily="2" charset="2"/>
              </a:rPr>
              <a:t> Hanno una </a:t>
            </a:r>
            <a:r>
              <a:rPr lang="it-IT" b="1" dirty="0" smtClean="0">
                <a:sym typeface="Wingdings" panose="05000000000000000000" pitchFamily="2" charset="2"/>
              </a:rPr>
              <a:t>forma diversa </a:t>
            </a:r>
            <a:r>
              <a:rPr lang="it-IT" dirty="0" smtClean="0">
                <a:sym typeface="Wingdings" panose="05000000000000000000" pitchFamily="2" charset="2"/>
              </a:rPr>
              <a:t>degli aggettivi dimostrativi corrispondenti</a:t>
            </a:r>
            <a:endParaRPr lang="it-IT" dirty="0" smtClean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559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pronomi </a:t>
            </a:r>
            <a:r>
              <a:rPr lang="it-IT" dirty="0" smtClean="0"/>
              <a:t>dimostrativi: forme semplici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22850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800" dirty="0" smtClean="0"/>
              <a:t>	</a:t>
            </a: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088380"/>
              </p:ext>
            </p:extLst>
          </p:nvPr>
        </p:nvGraphicFramePr>
        <p:xfrm>
          <a:off x="107503" y="1659360"/>
          <a:ext cx="8579298" cy="2103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588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Singolare</a:t>
                      </a:r>
                      <a:endParaRPr lang="it-IT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♂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</a:t>
                      </a:r>
                      <a:r>
                        <a:rPr lang="fr-FR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celui</a:t>
                      </a:r>
                      <a:endParaRPr lang="it-IT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♀ 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</a:t>
                      </a:r>
                      <a:r>
                        <a:rPr lang="it-IT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097">
                <a:tc>
                  <a:txBody>
                    <a:bodyPr/>
                    <a:lstStyle/>
                    <a:p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C’est </a:t>
                      </a:r>
                      <a:r>
                        <a:rPr lang="it-IT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celui</a:t>
                      </a:r>
                      <a:r>
                        <a:rPr lang="it-IT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je </a:t>
                      </a:r>
                      <a:b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préfère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it-IT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Regarde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cette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veste, </a:t>
                      </a:r>
                      <a:b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 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</a:t>
                      </a:r>
                      <a:r>
                        <a:rPr lang="it-IT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laine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it-IT" i="1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42499"/>
              </p:ext>
            </p:extLst>
          </p:nvPr>
        </p:nvGraphicFramePr>
        <p:xfrm>
          <a:off x="107503" y="3998567"/>
          <a:ext cx="8579297" cy="2042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3167100893"/>
                    </a:ext>
                  </a:extLst>
                </a:gridCol>
              </a:tblGrid>
              <a:tr h="843319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Plurale</a:t>
                      </a:r>
                      <a:endParaRPr lang="it-IT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♂ </a:t>
                      </a:r>
                      <a:r>
                        <a:rPr lang="fr-FR" sz="2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FR" sz="2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lang="fr-FR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r>
                        <a:rPr lang="fr-FR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eux</a:t>
                      </a:r>
                      <a:endParaRPr lang="it-IT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F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♀ </a:t>
                      </a:r>
                      <a:r>
                        <a:rPr kumimoji="0" lang="fr-F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it-IT" sz="18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celles</a:t>
                      </a:r>
                      <a:endParaRPr lang="it-IT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792">
                <a:tc>
                  <a:txBody>
                    <a:bodyPr/>
                    <a:lstStyle/>
                    <a:p>
                      <a:endParaRPr lang="it-IT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18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</a:t>
                      </a:r>
                      <a:r>
                        <a:rPr lang="it-IT" sz="1800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élèves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sont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ceux</a:t>
                      </a:r>
                      <a:r>
                        <a:rPr lang="it-IT" sz="1800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ayant</a:t>
                      </a:r>
                      <a:r>
                        <a:rPr lang="it-IT" sz="180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</a:t>
                      </a:r>
                      <a:r>
                        <a:rPr lang="it-IT" sz="180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meilleures</a:t>
                      </a:r>
                      <a:r>
                        <a:rPr lang="it-IT" sz="180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notes.</a:t>
                      </a:r>
                      <a:endParaRPr lang="it-IT" sz="1800" i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180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Celles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ma </a:t>
                      </a:r>
                      <a:r>
                        <a:rPr lang="it-IT" sz="1800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région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sont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plus </a:t>
                      </a:r>
                      <a:r>
                        <a:rPr lang="it-IT" sz="1800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rouges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endParaRPr lang="it-IT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42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Pronomi dimostrativi: particolarità d’uso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b="1" dirty="0" smtClean="0"/>
              <a:t>forme semplici </a:t>
            </a:r>
            <a:r>
              <a:rPr lang="it-IT" dirty="0" smtClean="0"/>
              <a:t>si usano con…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una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preposizione</a:t>
            </a:r>
            <a:r>
              <a:rPr lang="it-IT" dirty="0" smtClean="0"/>
              <a:t>: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i="1" dirty="0" smtClean="0"/>
              <a:t>Je </a:t>
            </a:r>
            <a:r>
              <a:rPr lang="it-IT" i="1" dirty="0" err="1" smtClean="0"/>
              <a:t>voudrais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celui</a:t>
            </a:r>
            <a:r>
              <a:rPr lang="it-IT" i="1" dirty="0" smtClean="0"/>
              <a:t> </a:t>
            </a:r>
            <a:r>
              <a:rPr lang="it-IT" i="1" u="sng" dirty="0"/>
              <a:t>à</a:t>
            </a:r>
            <a:r>
              <a:rPr lang="it-IT" i="1" dirty="0" smtClean="0"/>
              <a:t> </a:t>
            </a:r>
            <a:r>
              <a:rPr lang="it-IT" i="1" dirty="0" err="1" smtClean="0"/>
              <a:t>cinq</a:t>
            </a:r>
            <a:r>
              <a:rPr lang="it-IT" i="1" dirty="0" smtClean="0"/>
              <a:t> </a:t>
            </a:r>
            <a:r>
              <a:rPr lang="it-IT" i="1" dirty="0" err="1" smtClean="0"/>
              <a:t>euros</a:t>
            </a:r>
            <a:r>
              <a:rPr lang="it-IT" i="1" dirty="0" smtClean="0"/>
              <a:t> le </a:t>
            </a:r>
            <a:r>
              <a:rPr lang="it-IT" i="1" dirty="0" err="1" smtClean="0"/>
              <a:t>kilos</a:t>
            </a:r>
            <a:r>
              <a:rPr lang="it-IT" i="1" dirty="0" smtClean="0"/>
              <a:t>.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 smtClean="0"/>
          </a:p>
          <a:p>
            <a:r>
              <a:rPr lang="it-IT" dirty="0" smtClean="0"/>
              <a:t>un </a:t>
            </a:r>
            <a:r>
              <a:rPr lang="it-IT" b="1" dirty="0" smtClean="0">
                <a:solidFill>
                  <a:srgbClr val="FF0000"/>
                </a:solidFill>
              </a:rPr>
              <a:t>pronome relativo</a:t>
            </a:r>
            <a:r>
              <a:rPr lang="it-IT" dirty="0" smtClean="0"/>
              <a:t>: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i="1" dirty="0" smtClean="0"/>
              <a:t>C’est </a:t>
            </a:r>
            <a:r>
              <a:rPr lang="it-IT" i="1" dirty="0" err="1" smtClean="0">
                <a:solidFill>
                  <a:srgbClr val="FF0000"/>
                </a:solidFill>
              </a:rPr>
              <a:t>ceux</a:t>
            </a:r>
            <a:r>
              <a:rPr lang="it-IT" i="1" dirty="0" smtClean="0"/>
              <a:t> </a:t>
            </a:r>
            <a:r>
              <a:rPr lang="it-IT" i="1" u="sng" dirty="0" smtClean="0"/>
              <a:t>dont</a:t>
            </a:r>
            <a:r>
              <a:rPr lang="it-IT" i="1" dirty="0" smtClean="0"/>
              <a:t> </a:t>
            </a:r>
            <a:r>
              <a:rPr lang="it-IT" i="1" dirty="0" smtClean="0"/>
              <a:t>je </a:t>
            </a:r>
            <a:r>
              <a:rPr lang="it-IT" i="1" dirty="0" err="1" smtClean="0"/>
              <a:t>t’ai</a:t>
            </a:r>
            <a:r>
              <a:rPr lang="it-IT" i="1" dirty="0" smtClean="0"/>
              <a:t> </a:t>
            </a:r>
            <a:r>
              <a:rPr lang="it-IT" i="1" dirty="0" err="1" smtClean="0"/>
              <a:t>parlé</a:t>
            </a:r>
            <a:r>
              <a:rPr lang="it-IT" i="1" dirty="0" smtClean="0"/>
              <a:t>.</a:t>
            </a:r>
            <a:endParaRPr lang="it-IT" i="1" dirty="0" smtClean="0"/>
          </a:p>
          <a:p>
            <a:endParaRPr lang="it-IT" i="1" dirty="0"/>
          </a:p>
          <a:p>
            <a:r>
              <a:rPr lang="it-IT" dirty="0"/>
              <a:t>u</a:t>
            </a:r>
            <a:r>
              <a:rPr lang="it-IT" dirty="0" smtClean="0"/>
              <a:t>n </a:t>
            </a:r>
            <a:r>
              <a:rPr lang="it-IT" b="1" dirty="0" smtClean="0">
                <a:solidFill>
                  <a:srgbClr val="FF0000"/>
                </a:solidFill>
              </a:rPr>
              <a:t>participio</a:t>
            </a:r>
            <a:r>
              <a:rPr lang="it-IT" dirty="0" smtClean="0"/>
              <a:t> seguito dal suo </a:t>
            </a:r>
            <a:r>
              <a:rPr lang="it-IT" b="1" dirty="0" smtClean="0">
                <a:solidFill>
                  <a:srgbClr val="FF0000"/>
                </a:solidFill>
              </a:rPr>
              <a:t>complemento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i="1" dirty="0" err="1" smtClean="0"/>
              <a:t>Voici</a:t>
            </a:r>
            <a:r>
              <a:rPr lang="it-IT" i="1" dirty="0" smtClean="0"/>
              <a:t> </a:t>
            </a:r>
            <a:r>
              <a:rPr lang="it-IT" i="1" dirty="0" err="1" smtClean="0"/>
              <a:t>mon</a:t>
            </a:r>
            <a:r>
              <a:rPr lang="it-IT" i="1" dirty="0" smtClean="0"/>
              <a:t> </a:t>
            </a:r>
            <a:r>
              <a:rPr lang="it-IT" i="1" dirty="0" err="1" smtClean="0"/>
              <a:t>dessin</a:t>
            </a:r>
            <a:r>
              <a:rPr lang="it-IT" i="1" dirty="0" smtClean="0"/>
              <a:t> et </a:t>
            </a:r>
            <a:r>
              <a:rPr lang="it-IT" i="1" dirty="0" err="1" smtClean="0">
                <a:solidFill>
                  <a:srgbClr val="FF0000"/>
                </a:solidFill>
              </a:rPr>
              <a:t>celui</a:t>
            </a:r>
            <a:r>
              <a:rPr lang="it-IT" i="1" dirty="0" smtClean="0"/>
              <a:t> </a:t>
            </a:r>
            <a:r>
              <a:rPr lang="it-IT" i="1" u="sng" dirty="0" err="1" smtClean="0"/>
              <a:t>réalisé</a:t>
            </a:r>
            <a:r>
              <a:rPr lang="it-IT" i="1" u="sng" dirty="0" smtClean="0"/>
              <a:t> par Henri</a:t>
            </a:r>
            <a:r>
              <a:rPr lang="it-IT" i="1" dirty="0" smtClean="0"/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65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pronomi </a:t>
            </a:r>
            <a:r>
              <a:rPr lang="it-IT" dirty="0" smtClean="0"/>
              <a:t>dimostrativi: forme composte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22850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	      ATTENZIONE: </a:t>
            </a:r>
            <a:r>
              <a:rPr lang="it-IT" sz="1800" b="1" dirty="0" smtClean="0"/>
              <a:t>-</a:t>
            </a:r>
            <a:r>
              <a:rPr lang="it-IT" sz="1800" b="1" i="1" dirty="0" smtClean="0"/>
              <a:t>ci</a:t>
            </a:r>
            <a:r>
              <a:rPr lang="it-IT" sz="1800" b="1" dirty="0" smtClean="0"/>
              <a:t> </a:t>
            </a:r>
            <a:r>
              <a:rPr lang="it-IT" sz="1800" dirty="0" smtClean="0"/>
              <a:t>indica </a:t>
            </a:r>
            <a:r>
              <a:rPr lang="it-IT" sz="1800" b="1" dirty="0" smtClean="0"/>
              <a:t>vicinanza</a:t>
            </a:r>
            <a:r>
              <a:rPr lang="it-IT" sz="1800" dirty="0" smtClean="0"/>
              <a:t>; </a:t>
            </a:r>
            <a:r>
              <a:rPr lang="it-IT" sz="1800" b="1" dirty="0" smtClean="0"/>
              <a:t>-</a:t>
            </a:r>
            <a:r>
              <a:rPr lang="it-IT" sz="1800" b="1" i="1" dirty="0" smtClean="0"/>
              <a:t>là</a:t>
            </a:r>
            <a:r>
              <a:rPr lang="it-IT" sz="1800" b="1" dirty="0" smtClean="0"/>
              <a:t> </a:t>
            </a:r>
            <a:r>
              <a:rPr lang="it-IT" sz="1800" dirty="0" smtClean="0"/>
              <a:t>indica </a:t>
            </a:r>
            <a:r>
              <a:rPr lang="it-IT" sz="1800" b="1" dirty="0" smtClean="0"/>
              <a:t>lontananza</a:t>
            </a:r>
            <a:r>
              <a:rPr lang="it-IT" sz="1800" dirty="0" smtClean="0"/>
              <a:t>.</a:t>
            </a: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48505"/>
              </p:ext>
            </p:extLst>
          </p:nvPr>
        </p:nvGraphicFramePr>
        <p:xfrm>
          <a:off x="107503" y="1659360"/>
          <a:ext cx="8579298" cy="2103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588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Singolare</a:t>
                      </a:r>
                      <a:endParaRPr lang="it-IT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♂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fr-FR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celui-ci</a:t>
                      </a:r>
                      <a:r>
                        <a:rPr lang="fr-FR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F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fr-FR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celui-là</a:t>
                      </a:r>
                      <a:endParaRPr lang="it-IT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♀ </a:t>
                      </a:r>
                      <a:r>
                        <a:rPr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it-IT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celle-ci</a:t>
                      </a:r>
                      <a:r>
                        <a:rPr lang="it-IT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celle-là</a:t>
                      </a:r>
                      <a:endParaRPr lang="it-IT" b="1" i="1" dirty="0" smtClean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/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097">
                <a:tc>
                  <a:txBody>
                    <a:bodyPr/>
                    <a:lstStyle/>
                    <a:p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Quel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modèle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préférez-vous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it-IT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celui</a:t>
                      </a:r>
                      <a:r>
                        <a:rPr lang="it-IT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-ci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celui</a:t>
                      </a:r>
                      <a:r>
                        <a:rPr lang="it-IT" i="1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-là</a:t>
                      </a:r>
                      <a:r>
                        <a:rPr lang="it-IT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  <a:endParaRPr lang="it-IT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Quelle robe </a:t>
                      </a:r>
                      <a:r>
                        <a:rPr lang="it-IT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mets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-tu ce </a:t>
                      </a:r>
                      <a:r>
                        <a:rPr lang="it-IT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soir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it-IT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celle-ci </a:t>
                      </a:r>
                      <a:r>
                        <a:rPr lang="it-IT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celle-la</a:t>
                      </a:r>
                      <a:r>
                        <a:rPr lang="it-IT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29541"/>
              </p:ext>
            </p:extLst>
          </p:nvPr>
        </p:nvGraphicFramePr>
        <p:xfrm>
          <a:off x="107503" y="3998567"/>
          <a:ext cx="8579297" cy="2042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3167100893"/>
                    </a:ext>
                  </a:extLst>
                </a:gridCol>
              </a:tblGrid>
              <a:tr h="843319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Plurale</a:t>
                      </a:r>
                      <a:endParaRPr lang="it-IT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8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♂ </a:t>
                      </a:r>
                      <a:r>
                        <a:rPr lang="fr-FR" sz="2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FR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r>
                        <a:rPr lang="fr-FR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eux-ci</a:t>
                      </a:r>
                      <a:r>
                        <a:rPr lang="fr-FR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r-F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fr-FR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ceux-là</a:t>
                      </a:r>
                      <a:endParaRPr lang="it-IT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fr-F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♀ </a:t>
                      </a:r>
                      <a:r>
                        <a:rPr lang="it-IT" sz="18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celles</a:t>
                      </a:r>
                      <a:r>
                        <a:rPr lang="it-IT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-ci</a:t>
                      </a:r>
                      <a:r>
                        <a:rPr lang="it-IT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it-IT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b="1" i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celles</a:t>
                      </a:r>
                      <a:r>
                        <a:rPr lang="it-IT" sz="1800" b="1" i="1" kern="1200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-là</a:t>
                      </a:r>
                      <a:endParaRPr lang="it-IT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792">
                <a:tc>
                  <a:txBody>
                    <a:bodyPr/>
                    <a:lstStyle/>
                    <a:p>
                      <a:endParaRPr lang="it-IT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18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Quels</a:t>
                      </a:r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livres</a:t>
                      </a:r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voulez-vous</a:t>
                      </a:r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ceux</a:t>
                      </a:r>
                      <a:r>
                        <a:rPr lang="it-IT" sz="1800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-ci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ceux</a:t>
                      </a:r>
                      <a:r>
                        <a:rPr lang="it-IT" sz="1800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-là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  <a:endParaRPr lang="it-IT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it-IT" sz="18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Quelles</a:t>
                      </a:r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fleurs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achètes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-tu</a:t>
                      </a:r>
                      <a:r>
                        <a:rPr lang="it-IT" sz="1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celles</a:t>
                      </a:r>
                      <a:r>
                        <a:rPr lang="it-IT" sz="1800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-ci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800" i="1" baseline="0" dirty="0" err="1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celles</a:t>
                      </a:r>
                      <a:r>
                        <a:rPr lang="it-IT" sz="1800" i="1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-là</a:t>
                      </a:r>
                      <a:r>
                        <a:rPr lang="it-IT" sz="1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?</a:t>
                      </a:r>
                      <a:endParaRPr lang="it-IT" sz="1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7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Pronomi dimostrativi: particolarità d’uso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b="1" dirty="0" smtClean="0"/>
              <a:t>forme composte </a:t>
            </a:r>
            <a:r>
              <a:rPr lang="it-IT" dirty="0" smtClean="0"/>
              <a:t>si usano…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in </a:t>
            </a:r>
            <a:r>
              <a:rPr lang="it-IT" b="1" dirty="0" smtClean="0">
                <a:solidFill>
                  <a:srgbClr val="FF0000"/>
                </a:solidFill>
              </a:rPr>
              <a:t>assenza di complemento</a:t>
            </a:r>
            <a:r>
              <a:rPr lang="it-IT" dirty="0" smtClean="0"/>
              <a:t>: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i="1" dirty="0" smtClean="0"/>
              <a:t>Je </a:t>
            </a:r>
            <a:r>
              <a:rPr lang="it-IT" i="1" dirty="0" err="1" smtClean="0"/>
              <a:t>préfère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celles</a:t>
            </a:r>
            <a:r>
              <a:rPr lang="it-IT" i="1" dirty="0" smtClean="0">
                <a:solidFill>
                  <a:srgbClr val="FF0000"/>
                </a:solidFill>
              </a:rPr>
              <a:t>-ci</a:t>
            </a:r>
            <a:r>
              <a:rPr lang="it-IT" i="1" dirty="0" smtClean="0"/>
              <a:t>.</a:t>
            </a:r>
            <a:r>
              <a:rPr lang="it-IT" i="1" dirty="0" smtClean="0"/>
              <a:t/>
            </a:r>
            <a:br>
              <a:rPr lang="it-IT" i="1" dirty="0" smtClean="0"/>
            </a:br>
            <a:endParaRPr lang="it-IT" dirty="0" smtClean="0"/>
          </a:p>
          <a:p>
            <a:r>
              <a:rPr lang="it-IT" dirty="0" smtClean="0"/>
              <a:t>per esprimere un’</a:t>
            </a:r>
            <a:r>
              <a:rPr lang="it-IT" b="1" dirty="0" smtClean="0">
                <a:solidFill>
                  <a:srgbClr val="FF0000"/>
                </a:solidFill>
              </a:rPr>
              <a:t>alternativa</a:t>
            </a:r>
            <a:r>
              <a:rPr lang="it-IT" dirty="0" smtClean="0"/>
              <a:t> o un’</a:t>
            </a:r>
            <a:r>
              <a:rPr lang="it-IT" b="1" dirty="0" smtClean="0">
                <a:solidFill>
                  <a:srgbClr val="FF0000"/>
                </a:solidFill>
              </a:rPr>
              <a:t>opposizione</a:t>
            </a:r>
            <a:r>
              <a:rPr lang="it-IT" dirty="0" smtClean="0"/>
              <a:t>: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i="1" dirty="0" smtClean="0"/>
              <a:t>Ce </a:t>
            </a:r>
            <a:r>
              <a:rPr lang="it-IT" i="1" dirty="0" err="1" smtClean="0"/>
              <a:t>manuel</a:t>
            </a:r>
            <a:r>
              <a:rPr lang="it-IT" i="1" dirty="0" smtClean="0"/>
              <a:t>-là est plus </a:t>
            </a:r>
            <a:r>
              <a:rPr lang="it-IT" i="1" dirty="0" err="1" smtClean="0"/>
              <a:t>complet</a:t>
            </a:r>
            <a:r>
              <a:rPr lang="it-IT" i="1" dirty="0" smtClean="0"/>
              <a:t> </a:t>
            </a:r>
            <a:r>
              <a:rPr lang="it-IT" i="1" dirty="0" err="1" smtClean="0"/>
              <a:t>que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celui</a:t>
            </a:r>
            <a:r>
              <a:rPr lang="it-IT" i="1" dirty="0" smtClean="0">
                <a:solidFill>
                  <a:srgbClr val="FF0000"/>
                </a:solidFill>
              </a:rPr>
              <a:t>-ci</a:t>
            </a:r>
            <a:r>
              <a:rPr lang="it-IT" i="1" dirty="0" smtClean="0"/>
              <a:t>.</a:t>
            </a:r>
            <a:endParaRPr lang="it-IT" i="1" dirty="0" smtClean="0"/>
          </a:p>
          <a:p>
            <a:endParaRPr lang="it-IT" i="1" dirty="0"/>
          </a:p>
          <a:p>
            <a:r>
              <a:rPr lang="it-IT" dirty="0" smtClean="0"/>
              <a:t>per indicare una </a:t>
            </a:r>
            <a:r>
              <a:rPr lang="it-IT" b="1" dirty="0" smtClean="0">
                <a:solidFill>
                  <a:srgbClr val="FF0000"/>
                </a:solidFill>
              </a:rPr>
              <a:t>persona indefinita </a:t>
            </a:r>
            <a:r>
              <a:rPr lang="it-IT" dirty="0" smtClean="0"/>
              <a:t>(nel registro informale):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err="1" smtClean="0">
                <a:solidFill>
                  <a:srgbClr val="FF0000"/>
                </a:solidFill>
              </a:rPr>
              <a:t>Celui</a:t>
            </a:r>
            <a:r>
              <a:rPr lang="it-IT" i="1" dirty="0" smtClean="0">
                <a:solidFill>
                  <a:srgbClr val="FF0000"/>
                </a:solidFill>
              </a:rPr>
              <a:t>-là</a:t>
            </a:r>
            <a:r>
              <a:rPr lang="it-IT" i="1" dirty="0" smtClean="0"/>
              <a:t> n’est </a:t>
            </a: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err="1" smtClean="0"/>
              <a:t>très</a:t>
            </a:r>
            <a:r>
              <a:rPr lang="it-IT" i="1" dirty="0" smtClean="0"/>
              <a:t> </a:t>
            </a:r>
            <a:r>
              <a:rPr lang="it-IT" i="1" dirty="0" err="1" smtClean="0"/>
              <a:t>sympa</a:t>
            </a:r>
            <a:r>
              <a:rPr lang="it-IT" i="1" dirty="0" smtClean="0"/>
              <a:t> !</a:t>
            </a:r>
            <a:endParaRPr lang="it-IT" i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02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Pronomi dimostrativi: particolarità d’uso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ATTENZIONE</a:t>
            </a:r>
            <a:r>
              <a:rPr lang="it-IT" dirty="0" smtClean="0"/>
              <a:t> all’uso con </a:t>
            </a:r>
            <a:r>
              <a:rPr lang="it-IT" b="1" dirty="0" smtClean="0">
                <a:solidFill>
                  <a:srgbClr val="FF0000"/>
                </a:solidFill>
              </a:rPr>
              <a:t>aggettivi qualificativi</a:t>
            </a:r>
            <a:r>
              <a:rPr lang="it-IT" dirty="0" smtClean="0"/>
              <a:t>: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/>
            </a:r>
            <a:br>
              <a:rPr lang="it-IT" dirty="0" smtClean="0">
                <a:sym typeface="Wingdings" panose="05000000000000000000" pitchFamily="2" charset="2"/>
              </a:rPr>
            </a:br>
            <a:r>
              <a:rPr lang="it-IT" dirty="0" smtClean="0">
                <a:sym typeface="Wingdings" panose="05000000000000000000" pitchFamily="2" charset="2"/>
              </a:rPr>
              <a:t>IT: pronome dimostrativo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FR: 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articolo determinativo</a:t>
            </a:r>
          </a:p>
          <a:p>
            <a:pPr marL="0" indent="0">
              <a:buNone/>
            </a:pPr>
            <a:endParaRPr lang="it-I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i="1" dirty="0" smtClean="0">
                <a:sym typeface="Wingdings" panose="05000000000000000000" pitchFamily="2" charset="2"/>
              </a:rPr>
              <a:t>		</a:t>
            </a:r>
            <a:br>
              <a:rPr lang="it-IT" i="1" dirty="0" smtClean="0">
                <a:sym typeface="Wingdings" panose="05000000000000000000" pitchFamily="2" charset="2"/>
              </a:rPr>
            </a:br>
            <a:r>
              <a:rPr lang="it-IT" i="1" dirty="0" smtClean="0">
                <a:sym typeface="Wingdings" panose="05000000000000000000" pitchFamily="2" charset="2"/>
              </a:rPr>
              <a:t>		  Tu </a:t>
            </a:r>
            <a:r>
              <a:rPr lang="it-IT" i="1" dirty="0" err="1" smtClean="0">
                <a:sym typeface="Wingdings" panose="05000000000000000000" pitchFamily="2" charset="2"/>
              </a:rPr>
              <a:t>préfères</a:t>
            </a:r>
            <a:r>
              <a:rPr lang="it-IT" i="1" dirty="0" smtClean="0">
                <a:sym typeface="Wingdings" panose="05000000000000000000" pitchFamily="2" charset="2"/>
              </a:rPr>
              <a:t> la robe </a:t>
            </a:r>
            <a:r>
              <a:rPr lang="it-IT" i="1" dirty="0" err="1" smtClean="0">
                <a:sym typeface="Wingdings" panose="05000000000000000000" pitchFamily="2" charset="2"/>
              </a:rPr>
              <a:t>rouge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br>
              <a:rPr lang="it-IT" i="1" dirty="0" smtClean="0">
                <a:sym typeface="Wingdings" panose="05000000000000000000" pitchFamily="2" charset="2"/>
              </a:rPr>
            </a:br>
            <a:r>
              <a:rPr lang="it-IT" i="1" dirty="0" smtClean="0">
                <a:sym typeface="Wingdings" panose="05000000000000000000" pitchFamily="2" charset="2"/>
              </a:rPr>
              <a:t>                   </a:t>
            </a:r>
            <a:r>
              <a:rPr lang="it-IT" i="1" dirty="0" err="1" smtClean="0">
                <a:sym typeface="Wingdings" panose="05000000000000000000" pitchFamily="2" charset="2"/>
              </a:rPr>
              <a:t>ou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strike="sngStrike" dirty="0" smtClean="0">
                <a:sym typeface="Wingdings" panose="05000000000000000000" pitchFamily="2" charset="2"/>
              </a:rPr>
              <a:t> celle 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la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u="sng" dirty="0" err="1" smtClean="0">
                <a:sym typeface="Wingdings" panose="05000000000000000000" pitchFamily="2" charset="2"/>
              </a:rPr>
              <a:t>bleue</a:t>
            </a:r>
            <a:r>
              <a:rPr lang="it-IT" i="1" dirty="0" smtClean="0">
                <a:sym typeface="Wingdings" panose="05000000000000000000" pitchFamily="2" charset="2"/>
              </a:rPr>
              <a:t> ?</a:t>
            </a:r>
          </a:p>
          <a:p>
            <a:pPr marL="0" indent="0">
              <a:buNone/>
            </a:pPr>
            <a:endParaRPr lang="it-IT" i="1" dirty="0">
              <a:sym typeface="Wingdings" panose="05000000000000000000" pitchFamily="2" charset="2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3459369"/>
            <a:ext cx="1564481" cy="27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7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 pronomi dimostrativi neutri</a:t>
            </a:r>
            <a:br>
              <a:rPr lang="it-IT" dirty="0" smtClean="0"/>
            </a:br>
            <a:r>
              <a:rPr lang="it-IT" sz="2400" dirty="0">
                <a:solidFill>
                  <a:schemeClr val="tx1"/>
                </a:solidFill>
                <a:sym typeface="Wingdings" panose="05000000000000000000" pitchFamily="2" charset="2"/>
              </a:rPr>
              <a:t>= </a:t>
            </a:r>
            <a:r>
              <a:rPr lang="it-IT" sz="2400" dirty="0">
                <a:solidFill>
                  <a:schemeClr val="tx1"/>
                </a:solidFill>
              </a:rPr>
              <a:t>“ciò”, “questa/quella cosa”, “questo/quel fatto”</a:t>
            </a:r>
            <a:r>
              <a:rPr lang="it-IT" dirty="0"/>
              <a:t/>
            </a:r>
            <a:br>
              <a:rPr lang="it-IT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853136"/>
          </a:xfrm>
        </p:spPr>
        <p:txBody>
          <a:bodyPr/>
          <a:lstStyle/>
          <a:p>
            <a:r>
              <a:rPr lang="it-IT" b="1" i="1" dirty="0">
                <a:solidFill>
                  <a:srgbClr val="FF0000"/>
                </a:solidFill>
              </a:rPr>
              <a:t>ceci</a:t>
            </a:r>
            <a:r>
              <a:rPr lang="it-IT" dirty="0"/>
              <a:t>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ym typeface="Wingdings" panose="05000000000000000000" pitchFamily="2" charset="2"/>
              </a:rPr>
              <a:t>anticipa quanto sta per essere detto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 smtClean="0"/>
              <a:t>Je n’ai </a:t>
            </a:r>
            <a:r>
              <a:rPr lang="it-IT" i="1" dirty="0" err="1" smtClean="0"/>
              <a:t>pas</a:t>
            </a:r>
            <a:r>
              <a:rPr lang="it-IT" i="1" dirty="0" smtClean="0"/>
              <a:t> </a:t>
            </a:r>
            <a:r>
              <a:rPr lang="it-IT" i="1" dirty="0" err="1" smtClean="0"/>
              <a:t>compris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ceci</a:t>
            </a:r>
            <a:r>
              <a:rPr lang="it-IT" i="1" dirty="0" smtClean="0"/>
              <a:t> : l’</a:t>
            </a:r>
            <a:r>
              <a:rPr lang="it-IT" i="1" dirty="0" err="1" smtClean="0"/>
              <a:t>usage</a:t>
            </a:r>
            <a:r>
              <a:rPr lang="it-IT" i="1" dirty="0" smtClean="0"/>
              <a:t> </a:t>
            </a:r>
            <a:r>
              <a:rPr lang="it-IT" i="1" dirty="0" err="1" smtClean="0"/>
              <a:t>du</a:t>
            </a:r>
            <a:r>
              <a:rPr lang="it-IT" i="1" dirty="0" smtClean="0"/>
              <a:t> </a:t>
            </a:r>
            <a:r>
              <a:rPr lang="it-IT" i="1" dirty="0" err="1" smtClean="0"/>
              <a:t>subjonctif</a:t>
            </a:r>
            <a:r>
              <a:rPr lang="it-IT" i="1" dirty="0" smtClean="0"/>
              <a:t>.</a:t>
            </a:r>
          </a:p>
          <a:p>
            <a:endParaRPr lang="it-IT" b="1" i="1" dirty="0">
              <a:solidFill>
                <a:srgbClr val="FF0000"/>
              </a:solidFill>
            </a:endParaRPr>
          </a:p>
          <a:p>
            <a:r>
              <a:rPr lang="it-IT" b="1" i="1" dirty="0" smtClean="0">
                <a:solidFill>
                  <a:srgbClr val="FF0000"/>
                </a:solidFill>
              </a:rPr>
              <a:t>cela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ym typeface="Wingdings" panose="05000000000000000000" pitchFamily="2" charset="2"/>
              </a:rPr>
              <a:t>richiama quanto già detto</a:t>
            </a:r>
            <a:br>
              <a:rPr lang="it-IT" b="1" dirty="0" smtClean="0">
                <a:sym typeface="Wingdings" panose="05000000000000000000" pitchFamily="2" charset="2"/>
              </a:rPr>
            </a:br>
            <a:r>
              <a:rPr lang="it-IT" b="1" dirty="0" smtClean="0">
                <a:sym typeface="Wingdings" panose="05000000000000000000" pitchFamily="2" charset="2"/>
              </a:rPr>
              <a:t>        </a:t>
            </a:r>
            <a:endParaRPr lang="it-IT" dirty="0"/>
          </a:p>
          <a:p>
            <a:pPr marL="0" indent="0">
              <a:buNone/>
            </a:pPr>
            <a:r>
              <a:rPr lang="it-IT" i="1" dirty="0" err="1" smtClean="0"/>
              <a:t>Où</a:t>
            </a:r>
            <a:r>
              <a:rPr lang="it-IT" i="1" dirty="0" smtClean="0"/>
              <a:t> </a:t>
            </a:r>
            <a:r>
              <a:rPr lang="it-IT" i="1" dirty="0" smtClean="0"/>
              <a:t>est-ce </a:t>
            </a:r>
            <a:r>
              <a:rPr lang="it-IT" i="1" dirty="0" err="1" smtClean="0"/>
              <a:t>que</a:t>
            </a:r>
            <a:r>
              <a:rPr lang="it-IT" i="1" dirty="0" smtClean="0"/>
              <a:t> tu </a:t>
            </a:r>
            <a:r>
              <a:rPr lang="it-IT" i="1" dirty="0" err="1" smtClean="0"/>
              <a:t>as</a:t>
            </a:r>
            <a:r>
              <a:rPr lang="it-IT" i="1" dirty="0" smtClean="0"/>
              <a:t> </a:t>
            </a:r>
            <a:r>
              <a:rPr lang="it-IT" i="1" dirty="0" err="1" smtClean="0"/>
              <a:t>entendu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cela</a:t>
            </a:r>
            <a:r>
              <a:rPr lang="it-IT" i="1" dirty="0" smtClean="0"/>
              <a:t> ?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ym typeface="Wingdings" panose="05000000000000000000" pitchFamily="2" charset="2"/>
              </a:rPr>
              <a:t>          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b="1" dirty="0" smtClean="0">
                <a:sym typeface="Wingdings" panose="05000000000000000000" pitchFamily="2" charset="2"/>
              </a:rPr>
              <a:t> soggetto </a:t>
            </a:r>
            <a:r>
              <a:rPr lang="it-IT" b="1" dirty="0">
                <a:sym typeface="Wingdings" panose="05000000000000000000" pitchFamily="2" charset="2"/>
              </a:rPr>
              <a:t>davanti a </a:t>
            </a:r>
            <a:r>
              <a:rPr lang="it-IT" b="1" dirty="0" smtClean="0">
                <a:sym typeface="Wingdings" panose="05000000000000000000" pitchFamily="2" charset="2"/>
              </a:rPr>
              <a:t>un verbo </a:t>
            </a:r>
            <a:r>
              <a:rPr lang="it-IT" dirty="0" smtClean="0">
                <a:sym typeface="Wingdings" panose="05000000000000000000" pitchFamily="2" charset="2"/>
              </a:rPr>
              <a:t>(eccetto </a:t>
            </a:r>
            <a:r>
              <a:rPr lang="it-IT" i="1" dirty="0" err="1" smtClean="0">
                <a:sym typeface="Wingdings" panose="05000000000000000000" pitchFamily="2" charset="2"/>
              </a:rPr>
              <a:t>être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  <a:br>
              <a:rPr lang="it-IT" dirty="0" smtClean="0">
                <a:sym typeface="Wingdings" panose="05000000000000000000" pitchFamily="2" charset="2"/>
              </a:rPr>
            </a:br>
            <a:endParaRPr lang="it-IT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i="1" dirty="0" smtClean="0">
                <a:solidFill>
                  <a:srgbClr val="FF0000"/>
                </a:solidFill>
              </a:rPr>
              <a:t>Cela</a:t>
            </a:r>
            <a:r>
              <a:rPr lang="it-IT" i="1" dirty="0" smtClean="0"/>
              <a:t> te </a:t>
            </a:r>
            <a:r>
              <a:rPr lang="it-IT" i="1" dirty="0" err="1" smtClean="0"/>
              <a:t>plaît</a:t>
            </a:r>
            <a:r>
              <a:rPr lang="it-IT" i="1" dirty="0" smtClean="0"/>
              <a:t> ?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03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pronomi dimostrativi neutri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53136"/>
          </a:xfrm>
        </p:spPr>
        <p:txBody>
          <a:bodyPr/>
          <a:lstStyle/>
          <a:p>
            <a:r>
              <a:rPr lang="it-IT" b="1" i="1" dirty="0" err="1" smtClean="0">
                <a:solidFill>
                  <a:srgbClr val="FF0000"/>
                </a:solidFill>
              </a:rPr>
              <a:t>ça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ym typeface="Wingdings" panose="05000000000000000000" pitchFamily="2" charset="2"/>
              </a:rPr>
              <a:t>sostituisce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b="1" i="1" dirty="0" smtClean="0">
                <a:sym typeface="Wingdings" panose="05000000000000000000" pitchFamily="2" charset="2"/>
              </a:rPr>
              <a:t>cela</a:t>
            </a:r>
            <a:r>
              <a:rPr lang="it-IT" b="1" dirty="0" smtClean="0">
                <a:sym typeface="Wingdings" panose="05000000000000000000" pitchFamily="2" charset="2"/>
              </a:rPr>
              <a:t> nel linguaggio parlato</a:t>
            </a:r>
          </a:p>
          <a:p>
            <a:endParaRPr lang="it-IT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i="1" dirty="0" err="1">
                <a:solidFill>
                  <a:srgbClr val="FF0000"/>
                </a:solidFill>
              </a:rPr>
              <a:t>Ça</a:t>
            </a:r>
            <a:r>
              <a:rPr lang="it-IT" b="1" dirty="0" smtClean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ym typeface="Wingdings" panose="05000000000000000000" pitchFamily="2" charset="2"/>
              </a:rPr>
              <a:t>m’</a:t>
            </a:r>
            <a:r>
              <a:rPr lang="it-IT" i="1" dirty="0" err="1" smtClean="0">
                <a:sym typeface="Wingdings" panose="05000000000000000000" pitchFamily="2" charset="2"/>
              </a:rPr>
              <a:t>inquiète</a:t>
            </a:r>
            <a:r>
              <a:rPr lang="it-IT" i="1" dirty="0" smtClean="0">
                <a:sym typeface="Wingdings" panose="05000000000000000000" pitchFamily="2" charset="2"/>
              </a:rPr>
              <a:t>. </a:t>
            </a:r>
            <a:r>
              <a:rPr lang="it-IT" dirty="0" smtClean="0">
                <a:sym typeface="Wingdings" panose="05000000000000000000" pitchFamily="2" charset="2"/>
              </a:rPr>
              <a:t>(=</a:t>
            </a:r>
            <a:r>
              <a:rPr lang="it-IT" i="1" dirty="0" smtClean="0">
                <a:sym typeface="Wingdings" panose="05000000000000000000" pitchFamily="2" charset="2"/>
              </a:rPr>
              <a:t> Cela m’</a:t>
            </a:r>
            <a:r>
              <a:rPr lang="it-IT" i="1" dirty="0" err="1" smtClean="0">
                <a:sym typeface="Wingdings" panose="05000000000000000000" pitchFamily="2" charset="2"/>
              </a:rPr>
              <a:t>inquiète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  <a:endParaRPr lang="it-I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         </a:t>
            </a:r>
            <a:r>
              <a:rPr lang="it-IT" b="1" dirty="0" smtClean="0">
                <a:sym typeface="Wingdings" panose="05000000000000000000" pitchFamily="2" charset="2"/>
              </a:rPr>
              <a:t>rinforza una parola interrogativa</a:t>
            </a:r>
            <a:endParaRPr lang="it-IT" b="1" dirty="0"/>
          </a:p>
          <a:p>
            <a:pPr marL="0" indent="0">
              <a:buNone/>
            </a:pP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>Qui </a:t>
            </a: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, et </a:t>
            </a:r>
            <a:r>
              <a:rPr lang="it-IT" i="1" dirty="0" err="1" smtClean="0"/>
              <a:t>quand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ça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/>
              <a:t>? </a:t>
            </a:r>
            <a:endParaRPr lang="it-IT" i="1" dirty="0" smtClean="0"/>
          </a:p>
          <a:p>
            <a:pPr marL="0" indent="0">
              <a:buNone/>
            </a:pPr>
            <a:endParaRPr lang="it-IT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     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b="1" dirty="0" smtClean="0">
                <a:sym typeface="Wingdings" panose="05000000000000000000" pitchFamily="2" charset="2"/>
              </a:rPr>
              <a:t>sostituisce una frase o un’idea generica</a:t>
            </a:r>
          </a:p>
          <a:p>
            <a:pPr marL="0" indent="0">
              <a:buNone/>
            </a:pPr>
            <a:r>
              <a:rPr lang="it-IT" b="1" i="1" dirty="0"/>
              <a:t/>
            </a:r>
            <a:br>
              <a:rPr lang="it-IT" b="1" i="1" dirty="0"/>
            </a:br>
            <a:r>
              <a:rPr lang="it-IT" i="1" dirty="0" smtClean="0"/>
              <a:t>Tu </a:t>
            </a:r>
            <a:r>
              <a:rPr lang="it-IT" i="1" dirty="0" err="1" smtClean="0"/>
              <a:t>aimes</a:t>
            </a:r>
            <a:r>
              <a:rPr lang="it-IT" i="1" dirty="0" smtClean="0"/>
              <a:t> le basket ? </a:t>
            </a:r>
            <a:r>
              <a:rPr lang="it-IT" i="1" dirty="0" err="1" smtClean="0"/>
              <a:t>Oui</a:t>
            </a:r>
            <a:r>
              <a:rPr lang="it-IT" i="1" dirty="0" smtClean="0"/>
              <a:t>, </a:t>
            </a:r>
            <a:r>
              <a:rPr lang="it-IT" i="1" dirty="0" err="1" smtClean="0"/>
              <a:t>j’aime</a:t>
            </a:r>
            <a:r>
              <a:rPr lang="it-IT" i="1" dirty="0" smtClean="0"/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ça</a:t>
            </a:r>
            <a:r>
              <a:rPr lang="it-IT" i="1" dirty="0" smtClean="0"/>
              <a:t>.</a:t>
            </a:r>
            <a:endParaRPr lang="it-IT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812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384</Words>
  <Application>Microsoft Office PowerPoint</Application>
  <PresentationFormat>Presentazione su schermo (4:3)</PresentationFormat>
  <Paragraphs>150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Office Theme</vt:lpstr>
      <vt:lpstr>Les pronoms démonstratifs</vt:lpstr>
      <vt:lpstr>I pronomi dimostrativi</vt:lpstr>
      <vt:lpstr>I pronomi dimostrativi: forme semplici</vt:lpstr>
      <vt:lpstr>Pronomi dimostrativi: particolarità d’uso</vt:lpstr>
      <vt:lpstr>I pronomi dimostrativi: forme composte</vt:lpstr>
      <vt:lpstr>Pronomi dimostrativi: particolarità d’uso</vt:lpstr>
      <vt:lpstr>Pronomi dimostrativi: particolarità d’uso</vt:lpstr>
      <vt:lpstr> I pronomi dimostrativi neutri = “ciò”, “questa/quella cosa”, “questo/quel fatto” </vt:lpstr>
      <vt:lpstr>I pronomi dimostrativi neutri</vt:lpstr>
      <vt:lpstr>Espressioni informali con ça</vt:lpstr>
      <vt:lpstr>I pronomi dimostrativi neutri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féminin</dc:title>
  <dc:creator>Margot Legrand</dc:creator>
  <cp:lastModifiedBy>Utente Windows</cp:lastModifiedBy>
  <cp:revision>53</cp:revision>
  <dcterms:created xsi:type="dcterms:W3CDTF">2017-09-18T09:49:09Z</dcterms:created>
  <dcterms:modified xsi:type="dcterms:W3CDTF">2018-03-29T16:54:10Z</dcterms:modified>
</cp:coreProperties>
</file>