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85" r:id="rId3"/>
    <p:sldId id="286" r:id="rId4"/>
    <p:sldId id="287" r:id="rId5"/>
    <p:sldId id="288" r:id="rId6"/>
    <p:sldId id="289" r:id="rId7"/>
    <p:sldId id="290" r:id="rId8"/>
    <p:sldId id="283" r:id="rId9"/>
    <p:sldId id="291" r:id="rId10"/>
    <p:sldId id="293" r:id="rId11"/>
    <p:sldId id="295" r:id="rId12"/>
    <p:sldId id="294" r:id="rId13"/>
    <p:sldId id="296" r:id="rId14"/>
    <p:sldId id="284" r:id="rId1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orient="horz" pos="2112">
          <p15:clr>
            <a:srgbClr val="A4A3A4"/>
          </p15:clr>
        </p15:guide>
        <p15:guide id="3" orient="horz" pos="2400">
          <p15:clr>
            <a:srgbClr val="A4A3A4"/>
          </p15:clr>
        </p15:guide>
        <p15:guide id="4" orient="horz" pos="2688">
          <p15:clr>
            <a:srgbClr val="A4A3A4"/>
          </p15:clr>
        </p15:guide>
        <p15:guide id="5" orient="horz" pos="2976">
          <p15:clr>
            <a:srgbClr val="A4A3A4"/>
          </p15:clr>
        </p15:guide>
        <p15:guide id="6" orient="horz" pos="3264">
          <p15:clr>
            <a:srgbClr val="A4A3A4"/>
          </p15:clr>
        </p15:guide>
        <p15:guide id="7" orient="horz" pos="3552">
          <p15:clr>
            <a:srgbClr val="A4A3A4"/>
          </p15:clr>
        </p15:guide>
        <p15:guide id="8" orient="horz" pos="1536">
          <p15:clr>
            <a:srgbClr val="A4A3A4"/>
          </p15:clr>
        </p15:guide>
        <p15:guide id="9" pos="2880">
          <p15:clr>
            <a:srgbClr val="A4A3A4"/>
          </p15:clr>
        </p15:guide>
        <p15:guide id="10" pos="2592">
          <p15:clr>
            <a:srgbClr val="A4A3A4"/>
          </p15:clr>
        </p15:guide>
        <p15:guide id="11" pos="2304">
          <p15:clr>
            <a:srgbClr val="A4A3A4"/>
          </p15:clr>
        </p15:guide>
        <p15:guide id="12" pos="2016">
          <p15:clr>
            <a:srgbClr val="A4A3A4"/>
          </p15:clr>
        </p15:guide>
        <p15:guide id="13" pos="1728">
          <p15:clr>
            <a:srgbClr val="A4A3A4"/>
          </p15:clr>
        </p15:guide>
        <p15:guide id="14" pos="1152">
          <p15:clr>
            <a:srgbClr val="A4A3A4"/>
          </p15:clr>
        </p15:guide>
        <p15:guide id="15" pos="1440">
          <p15:clr>
            <a:srgbClr val="A4A3A4"/>
          </p15:clr>
        </p15:guide>
        <p15:guide id="16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A5BF"/>
    <a:srgbClr val="B2C9D8"/>
    <a:srgbClr val="004B7F"/>
    <a:srgbClr val="40789F"/>
    <a:srgbClr val="004874"/>
    <a:srgbClr val="FAF6E5"/>
    <a:srgbClr val="808080"/>
    <a:srgbClr val="E5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901" y="63"/>
      </p:cViewPr>
      <p:guideLst>
        <p:guide orient="horz" pos="1824"/>
        <p:guide orient="horz" pos="2112"/>
        <p:guide orient="horz" pos="2400"/>
        <p:guide orient="horz" pos="2688"/>
        <p:guide orient="horz" pos="2976"/>
        <p:guide orient="horz" pos="3264"/>
        <p:guide orient="horz" pos="3552"/>
        <p:guide orient="horz" pos="1536"/>
        <p:guide pos="2880"/>
        <p:guide pos="2592"/>
        <p:guide pos="2304"/>
        <p:guide pos="2016"/>
        <p:guide pos="1728"/>
        <p:guide pos="1152"/>
        <p:guide pos="1440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8" charset="0"/>
                <a:ea typeface="ＭＳ Ｐゴシック" pitchFamily="8" charset="-128"/>
                <a:cs typeface="ＭＳ Ｐゴシック" pitchFamily="8" charset="-128"/>
              </a:defRPr>
            </a:lvl1pPr>
          </a:lstStyle>
          <a:p>
            <a:pPr>
              <a:defRPr/>
            </a:pPr>
            <a:r>
              <a:rPr lang="it-IT"/>
              <a:t>La comparaison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79DF36-5454-4E27-80EA-32C4DE65CE99}" type="datetime1">
              <a:rPr lang="it-IT" altLang="fr-FR"/>
              <a:pPr>
                <a:defRPr/>
              </a:pPr>
              <a:t>29/03/2018</a:t>
            </a:fld>
            <a:endParaRPr lang="it-IT" altLang="fr-F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 altLang="fr-FR"/>
              <a:t>Cocton et al., Étapes, Zanichelli editore 2015, 2017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BAEB84-F8A0-486D-A7F7-1F60AE5F519D}" type="slidenum">
              <a:rPr lang="it-IT" altLang="fr-FR"/>
              <a:pPr/>
              <a:t>‹N›</a:t>
            </a:fld>
            <a:endParaRPr lang="it-IT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 altLang="fr-FR"/>
              <a:t>La comparaison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 altLang="fr-FR"/>
              <a:t>Cocton et al., Étapes, Zanichelli editore 2015, 2017</a:t>
            </a:r>
          </a:p>
        </p:txBody>
      </p:sp>
      <p:sp>
        <p:nvSpPr>
          <p:cNvPr id="327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2971F2-B042-4139-955F-74A1BE78E444}" type="slidenum">
              <a:rPr lang="it-IT" altLang="fr-FR"/>
              <a:pPr/>
              <a:t>‹N›</a:t>
            </a:fld>
            <a:endParaRPr lang="it-IT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egnaposto intestazione 3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fr-FR" sz="1200" smtClean="0"/>
              <a:t>La comparaison</a:t>
            </a:r>
          </a:p>
        </p:txBody>
      </p:sp>
      <p:sp>
        <p:nvSpPr>
          <p:cNvPr id="22533" name="Segnaposto piè di pagina 4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fr-FR" sz="1200" smtClean="0"/>
              <a:t>Cocton et al., Étapes, Zanichelli editore 2015, 2017</a:t>
            </a:r>
          </a:p>
        </p:txBody>
      </p:sp>
      <p:sp>
        <p:nvSpPr>
          <p:cNvPr id="22534" name="Segnaposto numero diapositiva 5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9B2F4E-6058-44B3-AFD3-2F0E22750F98}" type="slidenum">
              <a:rPr lang="it-IT" altLang="fr-FR" sz="1200"/>
              <a:pPr/>
              <a:t>1</a:t>
            </a:fld>
            <a:endParaRPr lang="it-IT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6"/>
          <p:cNvSpPr>
            <a:spLocks noChangeArrowheads="1"/>
          </p:cNvSpPr>
          <p:nvPr userDrawn="1"/>
        </p:nvSpPr>
        <p:spPr bwMode="auto">
          <a:xfrm>
            <a:off x="563563" y="3182938"/>
            <a:ext cx="184150" cy="48101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defRPr/>
            </a:pPr>
            <a:endParaRPr lang="en-US" altLang="fr-FR" sz="3000" smtClean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6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9FDCF350-AF63-4004-A39D-3A693D04FC5A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174" y="6626225"/>
            <a:ext cx="3900085" cy="2428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7772400" cy="457200"/>
          </a:xfrm>
        </p:spPr>
        <p:txBody>
          <a:bodyPr anchor="t"/>
          <a:lstStyle>
            <a:lvl1pPr>
              <a:defRPr sz="4100">
                <a:solidFill>
                  <a:srgbClr val="808080"/>
                </a:solidFill>
              </a:defRPr>
            </a:lvl1pPr>
          </a:lstStyle>
          <a:p>
            <a:pPr lvl="0"/>
            <a:r>
              <a:rPr lang="it-IT" noProof="0" smtClean="0"/>
              <a:t>Fare clic per modificare stile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63563" y="1593850"/>
            <a:ext cx="8377237" cy="2057400"/>
          </a:xfrm>
        </p:spPr>
        <p:txBody>
          <a:bodyPr/>
          <a:lstStyle>
            <a:lvl1pPr>
              <a:lnSpc>
                <a:spcPct val="90000"/>
              </a:lnSpc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181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5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BD589B4F-5D90-4826-B514-CCDEC0F6F924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7" name="TextBox 10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Les adjectifs et les pronoms indéfinis</a:t>
            </a:r>
            <a:endParaRPr lang="fr-FR" sz="1000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175" y="6626225"/>
            <a:ext cx="3845494" cy="2428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455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F694C4B5-0080-4809-A012-E10EFC730F65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6" name="TextBox 8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Les adjectifs et les pronoms indéfinis</a:t>
            </a:r>
            <a:endParaRPr lang="fr-FR" sz="1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0564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A1BAD6AB-93A3-4CF5-A5CC-11364960EC61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7" name="TextBox 8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Les adjectifs et les pronoms indéfinis</a:t>
            </a:r>
            <a:endParaRPr lang="fr-FR" sz="1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33900" y="1524000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1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8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0D05C67C-5E6B-454C-9582-CF0B88B0DBB4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10" name="TextBox 10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Les adjectifs et les pronoms indéfinis</a:t>
            </a:r>
            <a:endParaRPr lang="fr-FR" sz="1000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175" y="6621463"/>
            <a:ext cx="3995619" cy="236537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03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4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6BFA8779-A3BD-449E-A532-8B541E42633F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6" name="TextBox 10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Les adjectifs et les pronoms indéfinis</a:t>
            </a:r>
            <a:endParaRPr lang="fr-FR" sz="1000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75" y="6626225"/>
            <a:ext cx="3763607" cy="2428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04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3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C927467C-B638-4C7E-90C4-4D12459EFBBC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5" name="TextBox 10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Les adjectifs et les pronoms indéfinis</a:t>
            </a:r>
            <a:endParaRPr lang="fr-FR" sz="1000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175" y="6626225"/>
            <a:ext cx="3927380" cy="2428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45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fr-FR" smtClean="0"/>
              <a:t>Fare clic per modificare stile</a:t>
            </a:r>
          </a:p>
        </p:txBody>
      </p:sp>
      <p:sp>
        <p:nvSpPr>
          <p:cNvPr id="1027" name="Rectangle 2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fr-FR" smtClean="0"/>
              <a:t>Fare clic per modificare gli stili del testo dello schema</a:t>
            </a:r>
          </a:p>
          <a:p>
            <a:pPr lvl="1"/>
            <a:r>
              <a:rPr lang="it-IT" altLang="fr-FR" smtClean="0"/>
              <a:t>Secondo livello</a:t>
            </a:r>
          </a:p>
          <a:p>
            <a:pPr lvl="2"/>
            <a:r>
              <a:rPr lang="it-IT" altLang="fr-FR" smtClean="0"/>
              <a:t>Terzo livello</a:t>
            </a:r>
          </a:p>
          <a:p>
            <a:pPr lvl="3"/>
            <a:r>
              <a:rPr lang="it-IT" altLang="fr-FR" smtClean="0"/>
              <a:t>Quarto livello</a:t>
            </a:r>
          </a:p>
          <a:p>
            <a:pPr lvl="4"/>
            <a:r>
              <a:rPr lang="it-IT" altLang="fr-FR" smtClean="0"/>
              <a:t>Quinto livello</a:t>
            </a:r>
          </a:p>
        </p:txBody>
      </p:sp>
      <p:sp>
        <p:nvSpPr>
          <p:cNvPr id="6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1029" name="Picture 9" descr="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92100" indent="5715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</a:defRPr>
      </a:lvl2pPr>
      <a:lvl3pPr marL="1054100" indent="1905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1435100" indent="185738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4pPr>
      <a:lvl5pPr marL="1816100" indent="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5pPr>
      <a:lvl6pPr marL="22733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6pPr>
      <a:lvl7pPr marL="27305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7pPr>
      <a:lvl8pPr marL="31877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8pPr>
      <a:lvl9pPr marL="36449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2168" y="1795463"/>
            <a:ext cx="7772400" cy="2057400"/>
          </a:xfrm>
        </p:spPr>
        <p:txBody>
          <a:bodyPr/>
          <a:lstStyle/>
          <a:p>
            <a:pPr algn="ctr"/>
            <a:r>
              <a:rPr lang="it-IT" altLang="fr-FR" sz="6000" dirty="0" err="1" smtClean="0">
                <a:ea typeface="ＭＳ Ｐゴシック" panose="020B0600070205080204" pitchFamily="34" charset="-128"/>
              </a:rPr>
              <a:t>Les</a:t>
            </a:r>
            <a:r>
              <a:rPr lang="it-IT" altLang="fr-FR" sz="6000" dirty="0" smtClean="0">
                <a:ea typeface="ＭＳ Ｐゴシック" panose="020B0600070205080204" pitchFamily="34" charset="-128"/>
              </a:rPr>
              <a:t> </a:t>
            </a:r>
            <a:r>
              <a:rPr lang="it-IT" altLang="fr-FR" sz="6000" dirty="0" err="1" smtClean="0">
                <a:ea typeface="ＭＳ Ｐゴシック" panose="020B0600070205080204" pitchFamily="34" charset="-128"/>
              </a:rPr>
              <a:t>adjectifs</a:t>
            </a:r>
            <a:r>
              <a:rPr lang="it-IT" altLang="fr-FR" sz="6000" dirty="0" smtClean="0">
                <a:ea typeface="ＭＳ Ｐゴシック" panose="020B0600070205080204" pitchFamily="34" charset="-128"/>
              </a:rPr>
              <a:t> </a:t>
            </a:r>
            <a:br>
              <a:rPr lang="it-IT" altLang="fr-FR" sz="6000" dirty="0" smtClean="0">
                <a:ea typeface="ＭＳ Ｐゴシック" panose="020B0600070205080204" pitchFamily="34" charset="-128"/>
              </a:rPr>
            </a:br>
            <a:r>
              <a:rPr lang="it-IT" altLang="fr-FR" sz="6000" dirty="0" smtClean="0">
                <a:ea typeface="ＭＳ Ｐゴシック" panose="020B0600070205080204" pitchFamily="34" charset="-128"/>
              </a:rPr>
              <a:t>et </a:t>
            </a:r>
            <a:r>
              <a:rPr lang="it-IT" altLang="fr-FR" sz="6000" dirty="0" err="1" smtClean="0">
                <a:ea typeface="ＭＳ Ｐゴシック" panose="020B0600070205080204" pitchFamily="34" charset="-128"/>
              </a:rPr>
              <a:t>les</a:t>
            </a:r>
            <a:r>
              <a:rPr lang="it-IT" altLang="fr-FR" sz="6000" dirty="0" smtClean="0">
                <a:ea typeface="ＭＳ Ｐゴシック" panose="020B0600070205080204" pitchFamily="34" charset="-128"/>
              </a:rPr>
              <a:t> </a:t>
            </a:r>
            <a:r>
              <a:rPr lang="it-IT" altLang="fr-FR" sz="6000" dirty="0" err="1" smtClean="0">
                <a:ea typeface="ＭＳ Ｐゴシック" panose="020B0600070205080204" pitchFamily="34" charset="-128"/>
              </a:rPr>
              <a:t>pronoms</a:t>
            </a:r>
            <a:endParaRPr lang="it-IT" altLang="fr-FR" sz="6000" dirty="0" smtClean="0">
              <a:ea typeface="ＭＳ Ｐゴシック" panose="020B0600070205080204" pitchFamily="34" charset="-128"/>
            </a:endParaRPr>
          </a:p>
          <a:p>
            <a:pPr algn="ctr"/>
            <a:r>
              <a:rPr lang="it-IT" altLang="fr-FR" sz="6000" dirty="0" err="1" smtClean="0">
                <a:ea typeface="ＭＳ Ｐゴシック" panose="020B0600070205080204" pitchFamily="34" charset="-128"/>
              </a:rPr>
              <a:t>indéfinis</a:t>
            </a:r>
            <a:endParaRPr lang="it-IT" altLang="fr-FR" sz="60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dentità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524000"/>
            <a:ext cx="8686801" cy="4950542"/>
          </a:xfrm>
        </p:spPr>
        <p:txBody>
          <a:bodyPr/>
          <a:lstStyle/>
          <a:p>
            <a:r>
              <a:rPr lang="it-IT" dirty="0" smtClean="0"/>
              <a:t>Per indicare qualcuno o qualcosa di </a:t>
            </a:r>
            <a:r>
              <a:rPr lang="it-IT" b="1" dirty="0" smtClean="0"/>
              <a:t>indeterminato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quelqu’un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 smtClean="0"/>
              <a:t>PRON.: </a:t>
            </a:r>
            <a:r>
              <a:rPr lang="it-IT" i="1" dirty="0"/>
              <a:t>Est-ce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quelqu’un</a:t>
            </a:r>
            <a:r>
              <a:rPr lang="it-IT" i="1" dirty="0"/>
              <a:t> </a:t>
            </a:r>
            <a:r>
              <a:rPr lang="it-IT" i="1" dirty="0" err="1"/>
              <a:t>peut</a:t>
            </a:r>
            <a:r>
              <a:rPr lang="it-IT" i="1" dirty="0"/>
              <a:t> m’</a:t>
            </a:r>
            <a:r>
              <a:rPr lang="it-IT" i="1" dirty="0" err="1"/>
              <a:t>aider</a:t>
            </a:r>
            <a:r>
              <a:rPr lang="it-IT" i="1" dirty="0"/>
              <a:t> </a:t>
            </a:r>
            <a:r>
              <a:rPr lang="it-IT" i="1" dirty="0" smtClean="0"/>
              <a:t>?</a:t>
            </a:r>
          </a:p>
          <a:p>
            <a:endParaRPr lang="it-IT" i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quiconque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/>
              <a:t>PRON.: </a:t>
            </a:r>
            <a:r>
              <a:rPr lang="it-IT" i="1" dirty="0" err="1" smtClean="0">
                <a:solidFill>
                  <a:srgbClr val="FF0000"/>
                </a:solidFill>
              </a:rPr>
              <a:t>Quiconque</a:t>
            </a:r>
            <a:r>
              <a:rPr lang="it-IT" i="1" dirty="0" smtClean="0"/>
              <a:t> </a:t>
            </a:r>
            <a:r>
              <a:rPr lang="it-IT" i="1" dirty="0" err="1" smtClean="0"/>
              <a:t>désobéira</a:t>
            </a:r>
            <a:r>
              <a:rPr lang="it-IT" i="1" dirty="0" smtClean="0"/>
              <a:t> sera </a:t>
            </a:r>
            <a:r>
              <a:rPr lang="it-IT" i="1" dirty="0" err="1" smtClean="0"/>
              <a:t>puni</a:t>
            </a:r>
            <a:r>
              <a:rPr lang="it-IT" i="1" dirty="0" smtClean="0"/>
              <a:t>.</a:t>
            </a:r>
          </a:p>
          <a:p>
            <a:endParaRPr lang="fr-FR" b="1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quelque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chose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PRON.: </a:t>
            </a:r>
            <a:r>
              <a:rPr lang="it-IT" i="1" dirty="0"/>
              <a:t>Tu </a:t>
            </a:r>
            <a:r>
              <a:rPr lang="it-IT" i="1" dirty="0" err="1"/>
              <a:t>as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quelque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chose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/>
              <a:t>à me dire </a:t>
            </a:r>
            <a:r>
              <a:rPr lang="it-IT" i="1" dirty="0" smtClean="0"/>
              <a:t>?</a:t>
            </a:r>
          </a:p>
          <a:p>
            <a:pPr marL="0" indent="0"/>
            <a:endParaRPr lang="it-IT" b="1" i="1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smtClean="0">
                <a:solidFill>
                  <a:srgbClr val="FF0000"/>
                </a:solidFill>
              </a:rPr>
              <a:t>n’</a:t>
            </a:r>
            <a:r>
              <a:rPr lang="it-IT" b="1" i="1" dirty="0" err="1" smtClean="0">
                <a:solidFill>
                  <a:srgbClr val="FF0000"/>
                </a:solidFill>
              </a:rPr>
              <a:t>importe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lequel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laquelle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lesquel</a:t>
            </a:r>
            <a:r>
              <a:rPr lang="it-IT" i="1" dirty="0" smtClean="0"/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le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s</a:t>
            </a:r>
            <a:r>
              <a:rPr lang="it-IT" i="1" dirty="0" smtClean="0"/>
              <a:t> </a:t>
            </a:r>
          </a:p>
          <a:p>
            <a:pPr marL="0" indent="0"/>
            <a:r>
              <a:rPr lang="it-IT" b="1" dirty="0" smtClean="0"/>
              <a:t>PRON.:</a:t>
            </a:r>
            <a:r>
              <a:rPr lang="it-IT" i="1" dirty="0" smtClean="0"/>
              <a:t> Je </a:t>
            </a:r>
            <a:r>
              <a:rPr lang="it-IT" i="1" dirty="0" err="1" smtClean="0"/>
              <a:t>cherche</a:t>
            </a:r>
            <a:r>
              <a:rPr lang="it-IT" i="1" dirty="0" smtClean="0"/>
              <a:t> un indice, </a:t>
            </a:r>
            <a:r>
              <a:rPr lang="it-IT" i="1" dirty="0" smtClean="0">
                <a:solidFill>
                  <a:srgbClr val="FF0000"/>
                </a:solidFill>
              </a:rPr>
              <a:t>n’</a:t>
            </a:r>
            <a:r>
              <a:rPr lang="it-IT" i="1" dirty="0" err="1" smtClean="0">
                <a:solidFill>
                  <a:srgbClr val="FF0000"/>
                </a:solidFill>
              </a:rPr>
              <a:t>importe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lequel</a:t>
            </a:r>
            <a:r>
              <a:rPr lang="it-IT" i="1" dirty="0" smtClean="0"/>
              <a:t>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5989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dentità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300316"/>
            <a:ext cx="8686801" cy="5159478"/>
          </a:xfrm>
        </p:spPr>
        <p:txBody>
          <a:bodyPr/>
          <a:lstStyle/>
          <a:p>
            <a:r>
              <a:rPr lang="it-IT" dirty="0" smtClean="0"/>
              <a:t>Per indicare qualcuno o qualcosa di </a:t>
            </a:r>
            <a:r>
              <a:rPr lang="it-IT" b="1" dirty="0" smtClean="0"/>
              <a:t>indeterminato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>
                <a:solidFill>
                  <a:srgbClr val="FF0000"/>
                </a:solidFill>
              </a:rPr>
              <a:t>n’</a:t>
            </a:r>
            <a:r>
              <a:rPr lang="it-IT" b="1" i="1" dirty="0" err="1">
                <a:solidFill>
                  <a:srgbClr val="FF0000"/>
                </a:solidFill>
              </a:rPr>
              <a:t>importe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quoi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 qui 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/>
            <a:r>
              <a:rPr lang="it-IT" b="1" dirty="0"/>
              <a:t>PRON.: </a:t>
            </a:r>
            <a:r>
              <a:rPr lang="it-IT" i="1" dirty="0"/>
              <a:t>Il </a:t>
            </a:r>
            <a:r>
              <a:rPr lang="it-IT" i="1" dirty="0" err="1"/>
              <a:t>peut</a:t>
            </a:r>
            <a:r>
              <a:rPr lang="it-IT" i="1" dirty="0"/>
              <a:t> </a:t>
            </a:r>
            <a:r>
              <a:rPr lang="it-IT" i="1" dirty="0" err="1"/>
              <a:t>arriver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n’</a:t>
            </a:r>
            <a:r>
              <a:rPr lang="it-IT" i="1" dirty="0" err="1">
                <a:solidFill>
                  <a:srgbClr val="FF0000"/>
                </a:solidFill>
              </a:rPr>
              <a:t>importe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quoi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/>
              <a:t>à </a:t>
            </a:r>
            <a:r>
              <a:rPr lang="it-IT" i="1" dirty="0">
                <a:solidFill>
                  <a:srgbClr val="FF0000"/>
                </a:solidFill>
              </a:rPr>
              <a:t>n’</a:t>
            </a:r>
            <a:r>
              <a:rPr lang="it-IT" i="1" dirty="0" err="1">
                <a:solidFill>
                  <a:srgbClr val="FF0000"/>
                </a:solidFill>
              </a:rPr>
              <a:t>importe</a:t>
            </a:r>
            <a:r>
              <a:rPr lang="it-IT" i="1" dirty="0">
                <a:solidFill>
                  <a:srgbClr val="FF0000"/>
                </a:solidFill>
              </a:rPr>
              <a:t> qui</a:t>
            </a:r>
            <a:r>
              <a:rPr lang="it-IT" i="1" dirty="0" smtClean="0"/>
              <a:t>.</a:t>
            </a:r>
            <a:endParaRPr lang="it-IT" b="1" i="1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it-IT" b="1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quoi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ce </a:t>
            </a:r>
            <a:r>
              <a:rPr lang="it-IT" b="1" i="1" dirty="0" err="1" smtClean="0">
                <a:solidFill>
                  <a:srgbClr val="FF0000"/>
                </a:solidFill>
              </a:rPr>
              <a:t>soit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qui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ce </a:t>
            </a:r>
            <a:r>
              <a:rPr lang="it-IT" b="1" i="1" dirty="0" err="1" smtClean="0">
                <a:solidFill>
                  <a:srgbClr val="FF0000"/>
                </a:solidFill>
              </a:rPr>
              <a:t>soit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/>
            <a:r>
              <a:rPr lang="it-IT" b="1" dirty="0"/>
              <a:t>PRON</a:t>
            </a:r>
            <a:r>
              <a:rPr lang="it-IT" b="1" dirty="0" smtClean="0"/>
              <a:t>.: </a:t>
            </a:r>
            <a:r>
              <a:rPr lang="it-IT" i="1" dirty="0" err="1" smtClean="0"/>
              <a:t>Ils</a:t>
            </a:r>
            <a:r>
              <a:rPr lang="it-IT" i="1" dirty="0" smtClean="0"/>
              <a:t> </a:t>
            </a:r>
            <a:r>
              <a:rPr lang="it-IT" i="1" dirty="0" err="1" smtClean="0"/>
              <a:t>sont</a:t>
            </a:r>
            <a:r>
              <a:rPr lang="it-IT" i="1" dirty="0" smtClean="0"/>
              <a:t> </a:t>
            </a:r>
            <a:r>
              <a:rPr lang="it-IT" i="1" dirty="0" err="1" smtClean="0"/>
              <a:t>partis</a:t>
            </a:r>
            <a:r>
              <a:rPr lang="it-IT" i="1" dirty="0" smtClean="0"/>
              <a:t> sans dire </a:t>
            </a:r>
            <a:r>
              <a:rPr lang="it-IT" i="1" dirty="0" err="1" smtClean="0">
                <a:solidFill>
                  <a:srgbClr val="FF0000"/>
                </a:solidFill>
              </a:rPr>
              <a:t>quoi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que</a:t>
            </a:r>
            <a:r>
              <a:rPr lang="it-IT" i="1" dirty="0" smtClean="0">
                <a:solidFill>
                  <a:srgbClr val="FF0000"/>
                </a:solidFill>
              </a:rPr>
              <a:t> ce </a:t>
            </a:r>
            <a:r>
              <a:rPr lang="it-IT" i="1" dirty="0" err="1" smtClean="0">
                <a:solidFill>
                  <a:srgbClr val="FF0000"/>
                </a:solidFill>
              </a:rPr>
              <a:t>soit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à </a:t>
            </a:r>
          </a:p>
          <a:p>
            <a:pPr marL="0" indent="0"/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smtClean="0">
                <a:solidFill>
                  <a:srgbClr val="FF0000"/>
                </a:solidFill>
              </a:rPr>
              <a:t>           qui </a:t>
            </a:r>
            <a:r>
              <a:rPr lang="it-IT" i="1" dirty="0" err="1" smtClean="0">
                <a:solidFill>
                  <a:srgbClr val="FF0000"/>
                </a:solidFill>
              </a:rPr>
              <a:t>que</a:t>
            </a:r>
            <a:r>
              <a:rPr lang="it-IT" i="1" dirty="0" smtClean="0">
                <a:solidFill>
                  <a:srgbClr val="FF0000"/>
                </a:solidFill>
              </a:rPr>
              <a:t> ce </a:t>
            </a:r>
            <a:r>
              <a:rPr lang="it-IT" i="1" dirty="0" err="1" smtClean="0">
                <a:solidFill>
                  <a:srgbClr val="FF0000"/>
                </a:solidFill>
              </a:rPr>
              <a:t>soit</a:t>
            </a:r>
            <a:r>
              <a:rPr lang="it-IT" i="1" dirty="0" smtClean="0"/>
              <a:t>.</a:t>
            </a:r>
            <a:endParaRPr lang="it-IT" i="1" dirty="0"/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tel</a:t>
            </a:r>
            <a:r>
              <a:rPr lang="it-IT" dirty="0" smtClean="0"/>
              <a:t>,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telle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 smtClean="0"/>
              <a:t>PRON.: </a:t>
            </a:r>
            <a:r>
              <a:rPr lang="it-IT" i="1" dirty="0" err="1" smtClean="0">
                <a:solidFill>
                  <a:srgbClr val="FF0000"/>
                </a:solidFill>
              </a:rPr>
              <a:t>Tel</a:t>
            </a:r>
            <a:r>
              <a:rPr lang="it-IT" i="1" dirty="0" smtClean="0"/>
              <a:t> est </a:t>
            </a:r>
            <a:r>
              <a:rPr lang="it-IT" i="1" dirty="0" err="1" smtClean="0"/>
              <a:t>pris</a:t>
            </a:r>
            <a:r>
              <a:rPr lang="it-IT" i="1" dirty="0" smtClean="0"/>
              <a:t> qui </a:t>
            </a:r>
            <a:r>
              <a:rPr lang="it-IT" i="1" dirty="0" err="1" smtClean="0"/>
              <a:t>croyait</a:t>
            </a:r>
            <a:r>
              <a:rPr lang="it-IT" i="1" dirty="0" smtClean="0"/>
              <a:t> </a:t>
            </a:r>
            <a:r>
              <a:rPr lang="it-IT" i="1" dirty="0" err="1" smtClean="0"/>
              <a:t>prendre</a:t>
            </a:r>
            <a:r>
              <a:rPr lang="it-IT" i="1" dirty="0" smtClean="0"/>
              <a:t>.</a:t>
            </a:r>
          </a:p>
          <a:p>
            <a:endParaRPr lang="fr-FR" b="1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smtClean="0">
                <a:solidFill>
                  <a:srgbClr val="FF0000"/>
                </a:solidFill>
              </a:rPr>
              <a:t>un </a:t>
            </a:r>
            <a:r>
              <a:rPr lang="it-IT" b="1" i="1" dirty="0" err="1" smtClean="0">
                <a:solidFill>
                  <a:srgbClr val="FF0000"/>
                </a:solidFill>
              </a:rPr>
              <a:t>tel</a:t>
            </a:r>
            <a:r>
              <a:rPr lang="it-IT" dirty="0" smtClean="0"/>
              <a:t>,</a:t>
            </a:r>
            <a:r>
              <a:rPr lang="it-IT" b="1" i="1" dirty="0" smtClean="0">
                <a:solidFill>
                  <a:srgbClr val="FF0000"/>
                </a:solidFill>
              </a:rPr>
              <a:t> une </a:t>
            </a:r>
            <a:r>
              <a:rPr lang="it-IT" b="1" i="1" dirty="0" err="1" smtClean="0">
                <a:solidFill>
                  <a:srgbClr val="FF0000"/>
                </a:solidFill>
              </a:rPr>
              <a:t>telle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PRON.: </a:t>
            </a:r>
            <a:r>
              <a:rPr lang="it-IT" i="1" dirty="0" smtClean="0"/>
              <a:t>Il y a </a:t>
            </a:r>
            <a:r>
              <a:rPr lang="it-IT" i="1" dirty="0" smtClean="0">
                <a:solidFill>
                  <a:srgbClr val="FF0000"/>
                </a:solidFill>
              </a:rPr>
              <a:t>un </a:t>
            </a:r>
            <a:r>
              <a:rPr lang="it-IT" i="1" dirty="0" err="1" smtClean="0">
                <a:solidFill>
                  <a:srgbClr val="FF0000"/>
                </a:solidFill>
              </a:rPr>
              <a:t>tel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qui </a:t>
            </a:r>
            <a:r>
              <a:rPr lang="it-IT" i="1" dirty="0" err="1" smtClean="0"/>
              <a:t>affirme</a:t>
            </a:r>
            <a:r>
              <a:rPr lang="it-IT" i="1" dirty="0" smtClean="0"/>
              <a:t> </a:t>
            </a:r>
            <a:r>
              <a:rPr lang="it-IT" i="1" dirty="0" err="1" smtClean="0"/>
              <a:t>avoir</a:t>
            </a:r>
            <a:r>
              <a:rPr lang="it-IT" i="1" dirty="0" smtClean="0"/>
              <a:t> vu </a:t>
            </a:r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voleurs</a:t>
            </a:r>
            <a:r>
              <a:rPr lang="it-IT" i="1" dirty="0" smtClean="0"/>
              <a:t>.</a:t>
            </a:r>
          </a:p>
          <a:p>
            <a:pPr marL="0" indent="0"/>
            <a:endParaRPr lang="it-IT" i="1" dirty="0"/>
          </a:p>
          <a:p>
            <a:pPr marL="0" indent="0"/>
            <a:endParaRPr lang="it-IT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2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Identità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539316" cy="4114800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Per esprimere la </a:t>
            </a:r>
            <a:r>
              <a:rPr lang="it-IT" b="1" dirty="0" smtClean="0"/>
              <a:t>similitudine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>
                <a:solidFill>
                  <a:srgbClr val="FF0000"/>
                </a:solidFill>
              </a:rPr>
              <a:t>même</a:t>
            </a:r>
            <a:r>
              <a:rPr lang="it-IT" dirty="0"/>
              <a:t>, </a:t>
            </a:r>
            <a:r>
              <a:rPr lang="it-IT" b="1" i="1" dirty="0" err="1">
                <a:solidFill>
                  <a:srgbClr val="FF0000"/>
                </a:solidFill>
              </a:rPr>
              <a:t>mêmes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/>
              <a:t>AGG.: </a:t>
            </a:r>
            <a:r>
              <a:rPr lang="fr-FR" i="1" dirty="0" smtClean="0"/>
              <a:t>Il porte le </a:t>
            </a:r>
            <a:r>
              <a:rPr lang="fr-FR" i="1" dirty="0" smtClean="0">
                <a:solidFill>
                  <a:srgbClr val="FF0000"/>
                </a:solidFill>
              </a:rPr>
              <a:t>même </a:t>
            </a:r>
            <a:r>
              <a:rPr lang="it-IT" i="1" dirty="0" smtClean="0"/>
              <a:t>pull </a:t>
            </a:r>
            <a:r>
              <a:rPr lang="it-IT" i="1" dirty="0" err="1" smtClean="0"/>
              <a:t>que</a:t>
            </a:r>
            <a:r>
              <a:rPr lang="it-IT" i="1" dirty="0" smtClean="0"/>
              <a:t> moi.</a:t>
            </a:r>
            <a:endParaRPr lang="it-IT" i="1" dirty="0"/>
          </a:p>
          <a:p>
            <a:r>
              <a:rPr lang="it-IT" b="1" dirty="0"/>
              <a:t>PRON.: </a:t>
            </a:r>
            <a:r>
              <a:rPr lang="it-IT" i="1" dirty="0" err="1"/>
              <a:t>J’adore</a:t>
            </a:r>
            <a:r>
              <a:rPr lang="it-IT" i="1" dirty="0"/>
              <a:t> </a:t>
            </a:r>
            <a:r>
              <a:rPr lang="it-IT" i="1" dirty="0" err="1"/>
              <a:t>ses</a:t>
            </a:r>
            <a:r>
              <a:rPr lang="it-IT" i="1" dirty="0"/>
              <a:t> </a:t>
            </a:r>
            <a:r>
              <a:rPr lang="it-IT" i="1" dirty="0" err="1"/>
              <a:t>chaussures</a:t>
            </a:r>
            <a:r>
              <a:rPr lang="it-IT" i="1" dirty="0"/>
              <a:t> : je </a:t>
            </a:r>
            <a:r>
              <a:rPr lang="it-IT" i="1" dirty="0" err="1"/>
              <a:t>veux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mêmes</a:t>
            </a:r>
            <a:r>
              <a:rPr lang="it-IT" i="1" dirty="0"/>
              <a:t> !</a:t>
            </a:r>
          </a:p>
          <a:p>
            <a:endParaRPr lang="it-IT" dirty="0" smtClean="0"/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i="1" dirty="0" smtClean="0"/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un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tel</a:t>
            </a:r>
            <a:r>
              <a:rPr lang="it-IT" dirty="0" smtClean="0"/>
              <a:t>,</a:t>
            </a:r>
            <a:r>
              <a:rPr lang="it-IT" i="1" dirty="0" smtClean="0"/>
              <a:t> (</a:t>
            </a:r>
            <a:r>
              <a:rPr lang="it-IT" b="1" i="1" dirty="0" smtClean="0">
                <a:solidFill>
                  <a:srgbClr val="FF0000"/>
                </a:solidFill>
              </a:rPr>
              <a:t>une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telle</a:t>
            </a:r>
            <a:r>
              <a:rPr lang="it-IT" dirty="0" smtClean="0"/>
              <a:t>,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de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tels</a:t>
            </a:r>
            <a:r>
              <a:rPr lang="it-IT" dirty="0" smtClean="0"/>
              <a:t>, </a:t>
            </a:r>
            <a:r>
              <a:rPr lang="it-IT" i="1" dirty="0" smtClean="0"/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de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telles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/>
              <a:t>AGG.: </a:t>
            </a:r>
            <a:r>
              <a:rPr lang="it-IT" i="1" dirty="0" smtClean="0"/>
              <a:t>Il a </a:t>
            </a:r>
            <a:r>
              <a:rPr lang="it-IT" i="1" dirty="0" err="1" smtClean="0"/>
              <a:t>fait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un </a:t>
            </a:r>
            <a:r>
              <a:rPr lang="it-IT" i="1" dirty="0" err="1" smtClean="0">
                <a:solidFill>
                  <a:srgbClr val="FF0000"/>
                </a:solidFill>
              </a:rPr>
              <a:t>tel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bruit</a:t>
            </a:r>
            <a:r>
              <a:rPr lang="fr-FR" i="1" dirty="0" smtClean="0"/>
              <a:t> qu’il m’a réveillé.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49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Identità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539316" cy="4114800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Per esprimere la </a:t>
            </a:r>
            <a:r>
              <a:rPr lang="it-IT" b="1" dirty="0" smtClean="0"/>
              <a:t>differenza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smtClean="0">
                <a:solidFill>
                  <a:srgbClr val="FF0000"/>
                </a:solidFill>
              </a:rPr>
              <a:t>un </a:t>
            </a:r>
            <a:r>
              <a:rPr lang="it-IT" b="1" i="1" dirty="0" err="1" smtClean="0">
                <a:solidFill>
                  <a:srgbClr val="FF0000"/>
                </a:solidFill>
              </a:rPr>
              <a:t>autre</a:t>
            </a:r>
            <a:r>
              <a:rPr lang="it-IT" dirty="0" smtClean="0"/>
              <a:t>, </a:t>
            </a:r>
            <a:r>
              <a:rPr lang="it-IT" b="1" i="1" dirty="0" smtClean="0">
                <a:solidFill>
                  <a:srgbClr val="FF0000"/>
                </a:solidFill>
              </a:rPr>
              <a:t>une </a:t>
            </a:r>
            <a:r>
              <a:rPr lang="it-IT" b="1" i="1" dirty="0" err="1" smtClean="0">
                <a:solidFill>
                  <a:srgbClr val="FF0000"/>
                </a:solidFill>
              </a:rPr>
              <a:t>autre</a:t>
            </a:r>
            <a:r>
              <a:rPr lang="it-IT" dirty="0" smtClean="0"/>
              <a:t>,</a:t>
            </a:r>
            <a:r>
              <a:rPr lang="it-IT" b="1" i="1" dirty="0" smtClean="0">
                <a:solidFill>
                  <a:srgbClr val="FF0000"/>
                </a:solidFill>
              </a:rPr>
              <a:t> d’</a:t>
            </a:r>
            <a:r>
              <a:rPr lang="it-IT" b="1" i="1" dirty="0" err="1" smtClean="0">
                <a:solidFill>
                  <a:srgbClr val="FF0000"/>
                </a:solidFill>
              </a:rPr>
              <a:t>autres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/>
              <a:t>AGG.: </a:t>
            </a:r>
            <a:r>
              <a:rPr lang="fr-FR" i="1" dirty="0" smtClean="0"/>
              <a:t>Donne-lui </a:t>
            </a:r>
            <a:r>
              <a:rPr lang="fr-FR" i="1" dirty="0" smtClean="0">
                <a:solidFill>
                  <a:srgbClr val="FF0000"/>
                </a:solidFill>
              </a:rPr>
              <a:t>une autre </a:t>
            </a:r>
            <a:r>
              <a:rPr lang="fr-FR" i="1" dirty="0" smtClean="0"/>
              <a:t>chance</a:t>
            </a:r>
            <a:r>
              <a:rPr lang="it-IT" i="1" dirty="0" smtClean="0"/>
              <a:t>.</a:t>
            </a:r>
            <a:endParaRPr lang="it-IT" dirty="0" smtClean="0"/>
          </a:p>
          <a:p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autre</a:t>
            </a:r>
            <a:r>
              <a:rPr lang="it-IT" dirty="0" smtClean="0"/>
              <a:t>, </a:t>
            </a:r>
            <a:r>
              <a:rPr lang="it-IT" b="1" i="1" dirty="0" err="1" smtClean="0">
                <a:solidFill>
                  <a:srgbClr val="FF0000"/>
                </a:solidFill>
              </a:rPr>
              <a:t>autres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 smtClean="0"/>
              <a:t>PRON.: </a:t>
            </a:r>
            <a:r>
              <a:rPr lang="fr-FR" i="1" dirty="0" smtClean="0"/>
              <a:t>J’en voudrais trois </a:t>
            </a:r>
            <a:r>
              <a:rPr lang="fr-FR" i="1" dirty="0" smtClean="0">
                <a:solidFill>
                  <a:srgbClr val="FF0000"/>
                </a:solidFill>
              </a:rPr>
              <a:t>autres</a:t>
            </a:r>
            <a:r>
              <a:rPr lang="it-IT" i="1" dirty="0" smtClean="0"/>
              <a:t>.</a:t>
            </a:r>
          </a:p>
          <a:p>
            <a:endParaRPr lang="it-IT" i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autrui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/>
              <a:t>registro formale</a:t>
            </a:r>
            <a:r>
              <a:rPr lang="it-IT" dirty="0" smtClean="0"/>
              <a:t>)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PRON</a:t>
            </a:r>
            <a:r>
              <a:rPr lang="it-IT" b="1" dirty="0"/>
              <a:t>.: </a:t>
            </a:r>
            <a:r>
              <a:rPr lang="it-IT" i="1" dirty="0" smtClean="0"/>
              <a:t>Il </a:t>
            </a:r>
            <a:r>
              <a:rPr lang="it-IT" i="1" dirty="0" err="1" smtClean="0"/>
              <a:t>faut</a:t>
            </a:r>
            <a:r>
              <a:rPr lang="it-IT" i="1" dirty="0" smtClean="0"/>
              <a:t> </a:t>
            </a:r>
            <a:r>
              <a:rPr lang="it-IT" i="1" dirty="0" err="1" smtClean="0"/>
              <a:t>respecter</a:t>
            </a:r>
            <a:r>
              <a:rPr lang="it-IT" i="1" dirty="0" smtClean="0"/>
              <a:t> </a:t>
            </a:r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opinions</a:t>
            </a:r>
            <a:r>
              <a:rPr lang="it-IT" i="1" dirty="0" smtClean="0"/>
              <a:t> d’</a:t>
            </a:r>
            <a:r>
              <a:rPr lang="fr-FR" i="1" dirty="0" smtClean="0">
                <a:solidFill>
                  <a:srgbClr val="FF0000"/>
                </a:solidFill>
              </a:rPr>
              <a:t>autrui</a:t>
            </a:r>
            <a:r>
              <a:rPr lang="it-IT" i="1" dirty="0" smtClean="0"/>
              <a:t>.</a:t>
            </a:r>
            <a:endParaRPr lang="it-IT" i="1" dirty="0"/>
          </a:p>
          <a:p>
            <a:endParaRPr lang="it-IT" dirty="0"/>
          </a:p>
          <a:p>
            <a:endParaRPr lang="it-IT" dirty="0"/>
          </a:p>
          <a:p>
            <a:pPr marL="0" indent="0"/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Traduzioni dell’indefinito "altri/altre"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it-IT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 smtClean="0"/>
              <a:t>IT</a:t>
            </a:r>
            <a:r>
              <a:rPr lang="it-IT" b="1" dirty="0"/>
              <a:t>: </a:t>
            </a:r>
            <a:r>
              <a:rPr lang="it-IT" dirty="0" smtClean="0"/>
              <a:t>(di) altri/altre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/>
              <a:t>FR</a:t>
            </a:r>
            <a:r>
              <a:rPr lang="it-IT" b="1" dirty="0"/>
              <a:t>: </a:t>
            </a:r>
            <a:r>
              <a:rPr lang="it-IT" b="1" i="1" dirty="0" smtClean="0">
                <a:solidFill>
                  <a:srgbClr val="FF0000"/>
                </a:solidFill>
              </a:rPr>
              <a:t>d’</a:t>
            </a:r>
            <a:r>
              <a:rPr lang="it-IT" b="1" i="1" dirty="0" err="1" smtClean="0">
                <a:solidFill>
                  <a:srgbClr val="FF0000"/>
                </a:solidFill>
              </a:rPr>
              <a:t>autres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endParaRPr lang="it-IT" b="1" dirty="0" smtClean="0"/>
          </a:p>
          <a:p>
            <a:pPr marL="0" indent="0"/>
            <a:r>
              <a:rPr lang="it-IT" b="1" dirty="0" smtClean="0"/>
              <a:t>AGG</a:t>
            </a:r>
            <a:r>
              <a:rPr lang="it-IT" b="1" dirty="0"/>
              <a:t>.: </a:t>
            </a:r>
            <a:r>
              <a:rPr lang="it-IT" i="1" dirty="0"/>
              <a:t>Tu </a:t>
            </a:r>
            <a:r>
              <a:rPr lang="it-IT" i="1" dirty="0" err="1"/>
              <a:t>as</a:t>
            </a:r>
            <a:r>
              <a:rPr lang="it-IT" i="1" dirty="0"/>
              <a:t> </a:t>
            </a:r>
            <a:r>
              <a:rPr lang="it-IT" i="1" dirty="0" err="1"/>
              <a:t>reçu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d’</a:t>
            </a:r>
            <a:r>
              <a:rPr lang="it-IT" i="1" dirty="0" err="1">
                <a:solidFill>
                  <a:srgbClr val="FF0000"/>
                </a:solidFill>
              </a:rPr>
              <a:t>autres</a:t>
            </a:r>
            <a:r>
              <a:rPr lang="it-IT" i="1" dirty="0"/>
              <a:t> cadeaux ?</a:t>
            </a:r>
            <a:endParaRPr lang="it-IT" dirty="0"/>
          </a:p>
          <a:p>
            <a:pPr marL="0" indent="0"/>
            <a:r>
              <a:rPr lang="it-IT" b="1" dirty="0"/>
              <a:t>PRON.: </a:t>
            </a:r>
            <a:r>
              <a:rPr lang="it-IT" i="1" dirty="0"/>
              <a:t>Tu en </a:t>
            </a:r>
            <a:r>
              <a:rPr lang="it-IT" i="1" dirty="0" err="1"/>
              <a:t>as</a:t>
            </a:r>
            <a:r>
              <a:rPr lang="it-IT" i="1" dirty="0"/>
              <a:t> </a:t>
            </a:r>
            <a:r>
              <a:rPr lang="it-IT" i="1" dirty="0" err="1"/>
              <a:t>reçu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d’</a:t>
            </a:r>
            <a:r>
              <a:rPr lang="it-IT" i="1" dirty="0" err="1">
                <a:solidFill>
                  <a:srgbClr val="FF0000"/>
                </a:solidFill>
              </a:rPr>
              <a:t>autres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?</a:t>
            </a:r>
            <a:endParaRPr lang="it-IT" b="1" i="1" dirty="0" smtClean="0">
              <a:solidFill>
                <a:srgbClr val="FF0000"/>
              </a:solidFill>
            </a:endParaRPr>
          </a:p>
          <a:p>
            <a:endParaRPr lang="it-IT" b="1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it-IT" b="1" i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IT: </a:t>
            </a:r>
            <a:r>
              <a:rPr lang="it-IT" dirty="0" smtClean="0"/>
              <a:t>degli altri/delle altre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/>
              <a:t>FR</a:t>
            </a:r>
            <a:r>
              <a:rPr lang="it-IT" b="1" dirty="0"/>
              <a:t>: </a:t>
            </a:r>
            <a:r>
              <a:rPr lang="it-IT" b="1" i="1" dirty="0" err="1" smtClean="0">
                <a:solidFill>
                  <a:srgbClr val="FF0000"/>
                </a:solidFill>
              </a:rPr>
              <a:t>des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autres</a:t>
            </a:r>
            <a:r>
              <a:rPr lang="it-IT" b="1" i="1" dirty="0" smtClean="0">
                <a:solidFill>
                  <a:srgbClr val="FF0000"/>
                </a:solidFill>
              </a:rPr>
              <a:t/>
            </a:r>
            <a:br>
              <a:rPr lang="it-IT" b="1" i="1" dirty="0" smtClean="0">
                <a:solidFill>
                  <a:srgbClr val="FF0000"/>
                </a:solidFill>
              </a:rPr>
            </a:b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AGG</a:t>
            </a:r>
            <a:r>
              <a:rPr lang="it-IT" b="1" dirty="0"/>
              <a:t>.: </a:t>
            </a:r>
            <a:r>
              <a:rPr lang="it-IT" i="1" dirty="0" err="1" smtClean="0"/>
              <a:t>Avez-vous</a:t>
            </a:r>
            <a:r>
              <a:rPr lang="it-IT" i="1" dirty="0" smtClean="0"/>
              <a:t> </a:t>
            </a:r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factures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des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autres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produits</a:t>
            </a:r>
            <a:r>
              <a:rPr lang="it-IT" i="1" dirty="0" smtClean="0"/>
              <a:t> ?</a:t>
            </a:r>
            <a:endParaRPr lang="it-IT" dirty="0"/>
          </a:p>
          <a:p>
            <a:pPr marL="0" indent="0"/>
            <a:r>
              <a:rPr lang="it-IT" b="1" dirty="0"/>
              <a:t>PRON.: </a:t>
            </a:r>
            <a:r>
              <a:rPr lang="it-IT" i="1" dirty="0" smtClean="0"/>
              <a:t>Il </a:t>
            </a:r>
            <a:r>
              <a:rPr lang="it-IT" i="1" dirty="0" err="1" smtClean="0"/>
              <a:t>recherche</a:t>
            </a:r>
            <a:r>
              <a:rPr lang="it-IT" i="1" dirty="0" smtClean="0"/>
              <a:t> d’</a:t>
            </a:r>
            <a:r>
              <a:rPr lang="it-IT" i="1" dirty="0" err="1" smtClean="0"/>
              <a:t>abord</a:t>
            </a:r>
            <a:r>
              <a:rPr lang="it-IT" i="1" dirty="0" smtClean="0"/>
              <a:t> le </a:t>
            </a:r>
            <a:r>
              <a:rPr lang="it-IT" i="1" dirty="0" err="1" smtClean="0"/>
              <a:t>bonheur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des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autres</a:t>
            </a:r>
            <a:r>
              <a:rPr lang="it-IT" i="1" dirty="0" smtClean="0"/>
              <a:t>.</a:t>
            </a:r>
            <a:endParaRPr lang="it-IT" i="1" dirty="0"/>
          </a:p>
          <a:p>
            <a:endParaRPr lang="it-IT" b="1" i="1" dirty="0">
              <a:solidFill>
                <a:srgbClr val="FF0000"/>
              </a:solidFill>
            </a:endParaRPr>
          </a:p>
          <a:p>
            <a:endParaRPr lang="it-IT" i="1" dirty="0">
              <a:sym typeface="Wingdings" panose="05000000000000000000" pitchFamily="2" charset="2"/>
            </a:endParaRPr>
          </a:p>
          <a:p>
            <a:pPr marL="0" indent="0"/>
            <a:endParaRPr lang="it-IT" i="1" strike="sngStrike" dirty="0" smtClean="0"/>
          </a:p>
          <a:p>
            <a:pPr marL="0" indent="0"/>
            <a:endParaRPr lang="it-IT" i="1" strike="sngStrike" dirty="0"/>
          </a:p>
          <a:p>
            <a:pPr marL="0" indent="0"/>
            <a:endParaRPr lang="it-IT" i="1" strike="sngStrike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36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smtClean="0"/>
              <a:t>Per esprimere la </a:t>
            </a:r>
            <a:r>
              <a:rPr lang="it-IT" b="1" dirty="0" smtClean="0"/>
              <a:t>totalità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>
                <a:solidFill>
                  <a:srgbClr val="FF0000"/>
                </a:solidFill>
              </a:rPr>
              <a:t>tout</a:t>
            </a:r>
            <a:r>
              <a:rPr lang="it-IT" dirty="0"/>
              <a:t>, </a:t>
            </a:r>
            <a:r>
              <a:rPr lang="it-IT" b="1" i="1" dirty="0" err="1">
                <a:solidFill>
                  <a:srgbClr val="FF0000"/>
                </a:solidFill>
              </a:rPr>
              <a:t>toute</a:t>
            </a:r>
            <a:r>
              <a:rPr lang="it-IT" dirty="0"/>
              <a:t>, </a:t>
            </a:r>
            <a:r>
              <a:rPr lang="it-IT" b="1" i="1" dirty="0" err="1">
                <a:solidFill>
                  <a:srgbClr val="FF0000"/>
                </a:solidFill>
              </a:rPr>
              <a:t>tous</a:t>
            </a:r>
            <a:r>
              <a:rPr lang="it-IT" dirty="0"/>
              <a:t>, </a:t>
            </a:r>
            <a:r>
              <a:rPr lang="it-IT" b="1" i="1" dirty="0" err="1">
                <a:solidFill>
                  <a:srgbClr val="FF0000"/>
                </a:solidFill>
              </a:rPr>
              <a:t>toutes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/>
            <a:r>
              <a:rPr lang="it-IT" b="1" dirty="0"/>
              <a:t>AGG.: </a:t>
            </a:r>
            <a:r>
              <a:rPr lang="it-IT" i="1" dirty="0" err="1"/>
              <a:t>J’invite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tous</a:t>
            </a:r>
            <a:r>
              <a:rPr lang="it-IT" i="1" dirty="0"/>
              <a:t> </a:t>
            </a:r>
            <a:r>
              <a:rPr lang="it-IT" b="1" dirty="0"/>
              <a:t>[tu] </a:t>
            </a:r>
            <a:r>
              <a:rPr lang="it-IT" i="1" dirty="0" err="1"/>
              <a:t>mes</a:t>
            </a:r>
            <a:r>
              <a:rPr lang="it-IT" i="1" dirty="0"/>
              <a:t> </a:t>
            </a:r>
            <a:r>
              <a:rPr lang="it-IT" i="1" dirty="0" err="1"/>
              <a:t>amis</a:t>
            </a:r>
            <a:r>
              <a:rPr lang="it-IT" i="1" dirty="0"/>
              <a:t> </a:t>
            </a:r>
            <a:r>
              <a:rPr lang="it-IT" i="1" dirty="0" err="1"/>
              <a:t>chez</a:t>
            </a:r>
            <a:r>
              <a:rPr lang="it-IT" i="1" dirty="0"/>
              <a:t> moi.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PRON.: </a:t>
            </a:r>
            <a:r>
              <a:rPr lang="it-IT" i="1" dirty="0"/>
              <a:t>Je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invite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tous</a:t>
            </a:r>
            <a:r>
              <a:rPr lang="it-IT" i="1" dirty="0"/>
              <a:t> </a:t>
            </a:r>
            <a:r>
              <a:rPr lang="it-IT" b="1" dirty="0"/>
              <a:t>[</a:t>
            </a:r>
            <a:r>
              <a:rPr lang="it-IT" b="1" dirty="0" err="1"/>
              <a:t>tus</a:t>
            </a:r>
            <a:r>
              <a:rPr lang="it-IT" b="1" dirty="0"/>
              <a:t>] </a:t>
            </a:r>
            <a:r>
              <a:rPr lang="it-IT" i="1" dirty="0" err="1"/>
              <a:t>chez</a:t>
            </a:r>
            <a:r>
              <a:rPr lang="it-IT" i="1" dirty="0"/>
              <a:t> moi.</a:t>
            </a:r>
          </a:p>
          <a:p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038" y="4297926"/>
            <a:ext cx="4485924" cy="192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8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smtClean="0"/>
              <a:t>Per esprimere una </a:t>
            </a:r>
            <a:r>
              <a:rPr lang="it-IT" b="1" dirty="0" smtClean="0"/>
              <a:t>quantità indeterminata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>
                <a:solidFill>
                  <a:srgbClr val="FF0000"/>
                </a:solidFill>
              </a:rPr>
              <a:t>plusieurs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AGG</a:t>
            </a:r>
            <a:r>
              <a:rPr lang="it-IT" b="1" dirty="0"/>
              <a:t>.: </a:t>
            </a:r>
            <a:r>
              <a:rPr lang="it-IT" i="1" dirty="0"/>
              <a:t>Il a </a:t>
            </a:r>
            <a:r>
              <a:rPr lang="it-IT" i="1" dirty="0" err="1"/>
              <a:t>fait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plusieurs</a:t>
            </a:r>
            <a:r>
              <a:rPr lang="it-IT" i="1" dirty="0"/>
              <a:t> </a:t>
            </a:r>
            <a:r>
              <a:rPr lang="it-IT" i="1" dirty="0" err="1"/>
              <a:t>traductions</a:t>
            </a:r>
            <a:r>
              <a:rPr lang="it-IT" i="1" dirty="0"/>
              <a:t>.</a:t>
            </a:r>
          </a:p>
          <a:p>
            <a:r>
              <a:rPr lang="it-IT" b="1" dirty="0"/>
              <a:t>PRON.: </a:t>
            </a:r>
            <a:r>
              <a:rPr lang="it-IT" i="1" dirty="0"/>
              <a:t>Il en a </a:t>
            </a:r>
            <a:r>
              <a:rPr lang="it-IT" i="1" dirty="0" err="1"/>
              <a:t>fait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plusieurs</a:t>
            </a:r>
            <a:r>
              <a:rPr lang="it-IT" i="1" dirty="0" smtClean="0"/>
              <a:t>.</a:t>
            </a:r>
            <a:endParaRPr lang="it-IT" dirty="0" smtClean="0"/>
          </a:p>
          <a:p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>
                <a:solidFill>
                  <a:srgbClr val="FF0000"/>
                </a:solidFill>
              </a:rPr>
              <a:t>certains</a:t>
            </a:r>
            <a:r>
              <a:rPr lang="it-IT" dirty="0"/>
              <a:t>, </a:t>
            </a:r>
            <a:r>
              <a:rPr lang="it-IT" b="1" i="1" dirty="0" err="1">
                <a:solidFill>
                  <a:srgbClr val="FF0000"/>
                </a:solidFill>
              </a:rPr>
              <a:t>certaines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/>
              <a:t>AGG.: </a:t>
            </a:r>
            <a:r>
              <a:rPr lang="it-IT" i="1" dirty="0" err="1">
                <a:solidFill>
                  <a:srgbClr val="FF0000"/>
                </a:solidFill>
              </a:rPr>
              <a:t>Certaines</a:t>
            </a:r>
            <a:r>
              <a:rPr lang="it-IT" i="1" dirty="0"/>
              <a:t> </a:t>
            </a:r>
            <a:r>
              <a:rPr lang="it-IT" i="1" dirty="0" err="1"/>
              <a:t>photos</a:t>
            </a:r>
            <a:r>
              <a:rPr lang="it-IT" i="1" dirty="0"/>
              <a:t> </a:t>
            </a:r>
            <a:r>
              <a:rPr lang="it-IT" i="1" dirty="0" err="1"/>
              <a:t>sont</a:t>
            </a:r>
            <a:r>
              <a:rPr lang="it-IT" i="1" dirty="0"/>
              <a:t> </a:t>
            </a:r>
            <a:r>
              <a:rPr lang="it-IT" i="1" dirty="0" err="1"/>
              <a:t>floues</a:t>
            </a:r>
            <a:r>
              <a:rPr lang="it-IT" i="1" dirty="0"/>
              <a:t>.</a:t>
            </a:r>
          </a:p>
          <a:p>
            <a:r>
              <a:rPr lang="it-IT" b="1" dirty="0"/>
              <a:t>PRON.: </a:t>
            </a:r>
            <a:r>
              <a:rPr lang="it-IT" i="1" dirty="0" err="1">
                <a:solidFill>
                  <a:srgbClr val="FF0000"/>
                </a:solidFill>
              </a:rPr>
              <a:t>Certaines</a:t>
            </a:r>
            <a:r>
              <a:rPr lang="it-IT" i="1" dirty="0"/>
              <a:t> de </a:t>
            </a:r>
            <a:r>
              <a:rPr lang="it-IT" i="1" dirty="0" err="1"/>
              <a:t>ces</a:t>
            </a:r>
            <a:r>
              <a:rPr lang="it-IT" i="1" dirty="0"/>
              <a:t> </a:t>
            </a:r>
            <a:r>
              <a:rPr lang="it-IT" i="1" dirty="0" err="1"/>
              <a:t>photos</a:t>
            </a:r>
            <a:r>
              <a:rPr lang="it-IT" i="1" dirty="0"/>
              <a:t> </a:t>
            </a:r>
            <a:r>
              <a:rPr lang="it-IT" i="1" dirty="0" err="1"/>
              <a:t>sont</a:t>
            </a:r>
            <a:r>
              <a:rPr lang="it-IT" i="1" dirty="0"/>
              <a:t> </a:t>
            </a:r>
            <a:r>
              <a:rPr lang="it-IT" i="1" dirty="0" err="1"/>
              <a:t>floues</a:t>
            </a:r>
            <a:r>
              <a:rPr lang="it-IT" i="1" dirty="0"/>
              <a:t>.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53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999"/>
            <a:ext cx="8686800" cy="4773561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Per esprimere una </a:t>
            </a:r>
            <a:r>
              <a:rPr lang="it-IT" b="1" dirty="0" smtClean="0"/>
              <a:t>quantità indeterminata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différents</a:t>
            </a:r>
            <a:r>
              <a:rPr lang="it-IT" dirty="0" smtClean="0"/>
              <a:t>, </a:t>
            </a:r>
            <a:r>
              <a:rPr lang="it-IT" b="1" i="1" dirty="0" err="1" smtClean="0">
                <a:solidFill>
                  <a:srgbClr val="FF0000"/>
                </a:solidFill>
              </a:rPr>
              <a:t>différentes</a:t>
            </a:r>
            <a:r>
              <a:rPr lang="it-IT" dirty="0" smtClean="0"/>
              <a:t> / </a:t>
            </a:r>
            <a:r>
              <a:rPr lang="it-IT" b="1" i="1" dirty="0" err="1" smtClean="0">
                <a:solidFill>
                  <a:srgbClr val="FF0000"/>
                </a:solidFill>
              </a:rPr>
              <a:t>divers</a:t>
            </a:r>
            <a:r>
              <a:rPr lang="it-IT" dirty="0" smtClean="0"/>
              <a:t>, </a:t>
            </a:r>
            <a:r>
              <a:rPr lang="it-IT" b="1" i="1" dirty="0" err="1" smtClean="0">
                <a:solidFill>
                  <a:srgbClr val="FF0000"/>
                </a:solidFill>
              </a:rPr>
              <a:t>diverses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AGG.: </a:t>
            </a:r>
            <a:r>
              <a:rPr lang="fr-FR" i="1" dirty="0"/>
              <a:t>Il y a </a:t>
            </a:r>
            <a:r>
              <a:rPr lang="fr-FR" i="1" dirty="0" smtClean="0">
                <a:solidFill>
                  <a:srgbClr val="FF0000"/>
                </a:solidFill>
              </a:rPr>
              <a:t>différentes</a:t>
            </a:r>
            <a:r>
              <a:rPr lang="fr-FR" i="1" dirty="0" smtClean="0"/>
              <a:t> </a:t>
            </a:r>
            <a:r>
              <a:rPr lang="fr-FR" dirty="0"/>
              <a:t>/</a:t>
            </a:r>
            <a:r>
              <a:rPr lang="fr-FR" i="1" dirty="0"/>
              <a:t> </a:t>
            </a:r>
            <a:r>
              <a:rPr lang="fr-FR" i="1" dirty="0" smtClean="0">
                <a:solidFill>
                  <a:srgbClr val="FF0000"/>
                </a:solidFill>
              </a:rPr>
              <a:t>diverses</a:t>
            </a:r>
            <a:r>
              <a:rPr lang="fr-FR" i="1" dirty="0" smtClean="0"/>
              <a:t> </a:t>
            </a:r>
            <a:r>
              <a:rPr lang="fr-FR" i="1" dirty="0"/>
              <a:t>solutions </a:t>
            </a:r>
            <a:r>
              <a:rPr lang="fr-FR" i="1" dirty="0" smtClean="0"/>
              <a:t>possibles.</a:t>
            </a:r>
            <a:br>
              <a:rPr lang="fr-FR" i="1" dirty="0" smtClean="0"/>
            </a:b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quelques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(+ </a:t>
            </a:r>
            <a:r>
              <a:rPr lang="fr-FR" dirty="0" err="1"/>
              <a:t>sostantivo</a:t>
            </a:r>
            <a:r>
              <a:rPr lang="fr-FR" dirty="0"/>
              <a:t> </a:t>
            </a:r>
            <a:r>
              <a:rPr lang="fr-FR" dirty="0" smtClean="0"/>
              <a:t>plurale)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/>
              <a:t>AGG</a:t>
            </a:r>
            <a:r>
              <a:rPr lang="it-IT" b="1" dirty="0" smtClean="0"/>
              <a:t>.: </a:t>
            </a:r>
            <a:r>
              <a:rPr lang="fr-FR" i="1" dirty="0"/>
              <a:t>Je vais passer </a:t>
            </a:r>
            <a:r>
              <a:rPr lang="fr-FR" i="1" dirty="0">
                <a:solidFill>
                  <a:srgbClr val="FF0000"/>
                </a:solidFill>
              </a:rPr>
              <a:t>quelques</a:t>
            </a:r>
            <a:r>
              <a:rPr lang="fr-FR" i="1" dirty="0"/>
              <a:t> jours à la mer</a:t>
            </a:r>
            <a:r>
              <a:rPr lang="fr-FR" i="1" dirty="0" smtClean="0"/>
              <a:t>.</a:t>
            </a:r>
            <a:endParaRPr lang="it-IT" b="1" dirty="0" smtClean="0"/>
          </a:p>
          <a:p>
            <a:pPr marL="0" indent="0"/>
            <a:endParaRPr lang="it-IT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>
                <a:solidFill>
                  <a:srgbClr val="FF0000"/>
                </a:solidFill>
              </a:rPr>
              <a:t>q</a:t>
            </a:r>
            <a:r>
              <a:rPr lang="it-IT" b="1" i="1" dirty="0" err="1" smtClean="0">
                <a:solidFill>
                  <a:srgbClr val="FF0000"/>
                </a:solidFill>
              </a:rPr>
              <a:t>uelques-uns</a:t>
            </a:r>
            <a:r>
              <a:rPr lang="it-IT" b="1" i="1" dirty="0" smtClean="0">
                <a:solidFill>
                  <a:srgbClr val="FF0000"/>
                </a:solidFill>
              </a:rPr>
              <a:t>, </a:t>
            </a:r>
            <a:r>
              <a:rPr lang="it-IT" b="1" i="1" dirty="0" err="1" smtClean="0">
                <a:solidFill>
                  <a:srgbClr val="FF0000"/>
                </a:solidFill>
              </a:rPr>
              <a:t>quelques-unes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PRON.: </a:t>
            </a:r>
            <a:r>
              <a:rPr lang="it-IT" i="1" dirty="0" smtClean="0"/>
              <a:t>Je </a:t>
            </a:r>
            <a:r>
              <a:rPr lang="it-IT" i="1" dirty="0" err="1" smtClean="0"/>
              <a:t>connais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quelques-uns</a:t>
            </a:r>
            <a:r>
              <a:rPr lang="it-IT" i="1" dirty="0" smtClean="0"/>
              <a:t> de </a:t>
            </a:r>
            <a:r>
              <a:rPr lang="it-IT" i="1" dirty="0" err="1" smtClean="0"/>
              <a:t>ses</a:t>
            </a:r>
            <a:r>
              <a:rPr lang="it-IT" i="1" dirty="0" smtClean="0"/>
              <a:t> </a:t>
            </a:r>
            <a:r>
              <a:rPr lang="it-IT" i="1" dirty="0" err="1" smtClean="0"/>
              <a:t>amis</a:t>
            </a:r>
            <a:r>
              <a:rPr lang="it-IT" i="1" dirty="0" smtClean="0"/>
              <a:t>.</a:t>
            </a:r>
            <a:endParaRPr lang="it-IT" i="1" dirty="0"/>
          </a:p>
          <a:p>
            <a:pPr marL="0" indent="0"/>
            <a:endParaRPr lang="it-IT" b="1" dirty="0" smtClean="0"/>
          </a:p>
          <a:p>
            <a:pPr marL="0" indent="0"/>
            <a:endParaRPr lang="it-IT" b="1" dirty="0"/>
          </a:p>
          <a:p>
            <a:pPr marL="0" indent="0"/>
            <a:endParaRPr lang="it-IT" b="1" dirty="0"/>
          </a:p>
          <a:p>
            <a:pPr marL="0" indent="0"/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89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524000"/>
            <a:ext cx="8568813" cy="4935794"/>
          </a:xfrm>
        </p:spPr>
        <p:txBody>
          <a:bodyPr/>
          <a:lstStyle/>
          <a:p>
            <a:r>
              <a:rPr lang="it-IT" dirty="0" smtClean="0"/>
              <a:t>Per esprimere l’</a:t>
            </a:r>
            <a:r>
              <a:rPr lang="it-IT" b="1" dirty="0" smtClean="0"/>
              <a:t>assenza totale</a:t>
            </a:r>
            <a:r>
              <a:rPr lang="it-IT" dirty="0" smtClean="0"/>
              <a:t>, la </a:t>
            </a:r>
            <a:r>
              <a:rPr lang="it-IT" b="1" dirty="0" smtClean="0"/>
              <a:t>quantità nulla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>
                <a:solidFill>
                  <a:srgbClr val="FF0000"/>
                </a:solidFill>
              </a:rPr>
              <a:t>aucun</a:t>
            </a:r>
            <a:r>
              <a:rPr lang="it-IT" dirty="0"/>
              <a:t>,</a:t>
            </a:r>
            <a:r>
              <a:rPr lang="it-IT" i="1" dirty="0"/>
              <a:t> </a:t>
            </a:r>
            <a:r>
              <a:rPr lang="it-IT" b="1" i="1" dirty="0" err="1">
                <a:solidFill>
                  <a:srgbClr val="FF0000"/>
                </a:solidFill>
              </a:rPr>
              <a:t>aucune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/>
            <a:r>
              <a:rPr lang="it-IT" b="1" dirty="0"/>
              <a:t>AGG.: </a:t>
            </a:r>
            <a:r>
              <a:rPr lang="it-IT" i="1" dirty="0" err="1">
                <a:solidFill>
                  <a:srgbClr val="FF0000"/>
                </a:solidFill>
              </a:rPr>
              <a:t>Aucun</a:t>
            </a:r>
            <a:r>
              <a:rPr lang="it-IT" i="1" dirty="0"/>
              <a:t> </a:t>
            </a:r>
            <a:r>
              <a:rPr lang="it-IT" i="1" dirty="0" err="1"/>
              <a:t>élève</a:t>
            </a:r>
            <a:r>
              <a:rPr lang="it-IT" i="1" dirty="0"/>
              <a:t> n’a </a:t>
            </a:r>
            <a:r>
              <a:rPr lang="it-IT" i="1" dirty="0" err="1"/>
              <a:t>eu</a:t>
            </a:r>
            <a:r>
              <a:rPr lang="it-IT" i="1" dirty="0"/>
              <a:t> la </a:t>
            </a:r>
            <a:r>
              <a:rPr lang="it-IT" i="1" dirty="0" err="1"/>
              <a:t>moyenne</a:t>
            </a:r>
            <a:r>
              <a:rPr lang="it-IT" i="1" dirty="0"/>
              <a:t>.</a:t>
            </a:r>
            <a:br>
              <a:rPr lang="it-IT" i="1" dirty="0"/>
            </a:br>
            <a:r>
              <a:rPr lang="it-IT" b="1" dirty="0"/>
              <a:t>PRON.: </a:t>
            </a:r>
            <a:r>
              <a:rPr lang="it-IT" i="1" dirty="0" err="1"/>
              <a:t>Parmi</a:t>
            </a:r>
            <a:r>
              <a:rPr lang="it-IT" i="1" dirty="0"/>
              <a:t> </a:t>
            </a:r>
            <a:r>
              <a:rPr lang="it-IT" i="1" dirty="0" err="1"/>
              <a:t>ces</a:t>
            </a:r>
            <a:r>
              <a:rPr lang="it-IT" i="1" dirty="0"/>
              <a:t> </a:t>
            </a:r>
            <a:r>
              <a:rPr lang="it-IT" i="1" dirty="0" err="1"/>
              <a:t>projets</a:t>
            </a:r>
            <a:r>
              <a:rPr lang="it-IT" i="1" dirty="0"/>
              <a:t>, </a:t>
            </a:r>
            <a:r>
              <a:rPr lang="it-IT" i="1" dirty="0" err="1">
                <a:solidFill>
                  <a:srgbClr val="FF0000"/>
                </a:solidFill>
              </a:rPr>
              <a:t>aucun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/>
              <a:t>ne m’</a:t>
            </a:r>
            <a:r>
              <a:rPr lang="it-IT" i="1" dirty="0" err="1"/>
              <a:t>intéresse</a:t>
            </a:r>
            <a:r>
              <a:rPr lang="it-IT" i="1" dirty="0"/>
              <a:t>.</a:t>
            </a:r>
          </a:p>
          <a:p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pas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un</a:t>
            </a:r>
            <a:r>
              <a:rPr lang="it-IT" dirty="0" smtClean="0"/>
              <a:t>, </a:t>
            </a:r>
            <a:r>
              <a:rPr lang="it-IT" b="1" i="1" dirty="0" err="1" smtClean="0">
                <a:solidFill>
                  <a:srgbClr val="FF0000"/>
                </a:solidFill>
              </a:rPr>
              <a:t>pas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une</a:t>
            </a:r>
          </a:p>
          <a:p>
            <a:pPr marL="0" indent="0"/>
            <a:r>
              <a:rPr lang="it-IT" b="1" dirty="0" smtClean="0"/>
              <a:t>AGG.: </a:t>
            </a:r>
            <a:r>
              <a:rPr lang="it-IT" i="1" dirty="0" err="1" smtClean="0">
                <a:solidFill>
                  <a:srgbClr val="FF0000"/>
                </a:solidFill>
              </a:rPr>
              <a:t>Pas</a:t>
            </a:r>
            <a:r>
              <a:rPr lang="it-IT" i="1" dirty="0" smtClean="0">
                <a:solidFill>
                  <a:srgbClr val="FF0000"/>
                </a:solidFill>
              </a:rPr>
              <a:t> un </a:t>
            </a:r>
            <a:r>
              <a:rPr lang="it-IT" i="1" dirty="0" err="1" smtClean="0"/>
              <a:t>étudiant</a:t>
            </a:r>
            <a:r>
              <a:rPr lang="it-IT" i="1" dirty="0" smtClean="0"/>
              <a:t> n’est </a:t>
            </a:r>
            <a:r>
              <a:rPr lang="it-IT" i="1" dirty="0" err="1" smtClean="0"/>
              <a:t>arrivé</a:t>
            </a:r>
            <a:r>
              <a:rPr lang="it-IT" i="1" dirty="0" smtClean="0"/>
              <a:t> à l’</a:t>
            </a:r>
            <a:r>
              <a:rPr lang="it-IT" i="1" dirty="0" err="1" smtClean="0"/>
              <a:t>heure</a:t>
            </a:r>
            <a:r>
              <a:rPr lang="it-IT" i="1" dirty="0" smtClean="0"/>
              <a:t>.</a:t>
            </a:r>
            <a:r>
              <a:rPr lang="it-IT" i="1" dirty="0" smtClean="0">
                <a:solidFill>
                  <a:srgbClr val="FF0000"/>
                </a:solidFill>
              </a:rPr>
              <a:t/>
            </a:r>
            <a:br>
              <a:rPr lang="it-IT" i="1" dirty="0" smtClean="0">
                <a:solidFill>
                  <a:srgbClr val="FF0000"/>
                </a:solidFill>
              </a:rPr>
            </a:b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personne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/>
              <a:t>PRON</a:t>
            </a:r>
            <a:r>
              <a:rPr lang="it-IT" b="1" dirty="0" smtClean="0"/>
              <a:t>.: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Personne</a:t>
            </a:r>
            <a:r>
              <a:rPr lang="it-IT" i="1" dirty="0"/>
              <a:t> n’est </a:t>
            </a:r>
            <a:r>
              <a:rPr lang="it-IT" i="1" dirty="0" err="1" smtClean="0"/>
              <a:t>venu</a:t>
            </a:r>
            <a:r>
              <a:rPr lang="it-IT" i="1" dirty="0" smtClean="0"/>
              <a:t>.</a:t>
            </a:r>
            <a:endParaRPr lang="it-IT" b="1" dirty="0"/>
          </a:p>
          <a:p>
            <a:pPr marL="0" indent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474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524000"/>
            <a:ext cx="8568813" cy="4935794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Per esprimere l’</a:t>
            </a:r>
            <a:r>
              <a:rPr lang="it-IT" b="1" dirty="0" smtClean="0"/>
              <a:t>assenza totale</a:t>
            </a:r>
            <a:r>
              <a:rPr lang="it-IT" dirty="0" smtClean="0"/>
              <a:t>, la </a:t>
            </a:r>
            <a:r>
              <a:rPr lang="it-IT" b="1" dirty="0" smtClean="0"/>
              <a:t>quantità nulla</a:t>
            </a:r>
            <a:r>
              <a:rPr lang="it-IT" dirty="0" smtClean="0"/>
              <a:t>:</a:t>
            </a:r>
          </a:p>
          <a:p>
            <a:pPr marL="0" indent="0"/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>
                <a:solidFill>
                  <a:srgbClr val="FF0000"/>
                </a:solidFill>
              </a:rPr>
              <a:t>nul</a:t>
            </a:r>
            <a:r>
              <a:rPr lang="it-IT" dirty="0"/>
              <a:t>, </a:t>
            </a:r>
            <a:r>
              <a:rPr lang="it-IT" b="1" i="1" dirty="0" smtClean="0">
                <a:solidFill>
                  <a:srgbClr val="FF0000"/>
                </a:solidFill>
              </a:rPr>
              <a:t>nulle </a:t>
            </a:r>
            <a:r>
              <a:rPr lang="it-IT" dirty="0" smtClean="0"/>
              <a:t>(registro formale)</a:t>
            </a:r>
            <a:endParaRPr lang="it-IT" dirty="0"/>
          </a:p>
          <a:p>
            <a:pPr marL="0" indent="0"/>
            <a:r>
              <a:rPr lang="it-IT" b="1" dirty="0"/>
              <a:t>AGG</a:t>
            </a:r>
            <a:r>
              <a:rPr lang="it-IT" b="1" dirty="0" smtClean="0"/>
              <a:t>.: </a:t>
            </a:r>
            <a:r>
              <a:rPr lang="it-IT" i="1" dirty="0" err="1" smtClean="0"/>
              <a:t>Cet</a:t>
            </a:r>
            <a:r>
              <a:rPr lang="it-IT" i="1" dirty="0" smtClean="0"/>
              <a:t> </a:t>
            </a:r>
            <a:r>
              <a:rPr lang="it-IT" i="1" dirty="0" err="1" smtClean="0"/>
              <a:t>homme</a:t>
            </a:r>
            <a:r>
              <a:rPr lang="it-IT" i="1" dirty="0" smtClean="0"/>
              <a:t> n’a </a:t>
            </a:r>
            <a:r>
              <a:rPr lang="it-IT" i="1" dirty="0" smtClean="0">
                <a:solidFill>
                  <a:srgbClr val="FF0000"/>
                </a:solidFill>
              </a:rPr>
              <a:t>nulle</a:t>
            </a:r>
            <a:r>
              <a:rPr lang="it-IT" i="1" dirty="0" smtClean="0"/>
              <a:t> </a:t>
            </a:r>
            <a:r>
              <a:rPr lang="it-IT" i="1" dirty="0" err="1" smtClean="0"/>
              <a:t>ambition</a:t>
            </a:r>
            <a:r>
              <a:rPr lang="it-IT" i="1" dirty="0" smtClean="0"/>
              <a:t>.</a:t>
            </a:r>
            <a:endParaRPr lang="it-IT" i="1" dirty="0"/>
          </a:p>
          <a:p>
            <a:pPr marL="0" indent="0"/>
            <a:endParaRPr lang="it-IT" b="1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nul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(registro formale</a:t>
            </a:r>
            <a:r>
              <a:rPr lang="it-IT" dirty="0" smtClean="0"/>
              <a:t>)</a:t>
            </a:r>
            <a:endParaRPr lang="it-IT" b="1" dirty="0"/>
          </a:p>
          <a:p>
            <a:pPr marL="0" indent="0"/>
            <a:r>
              <a:rPr lang="it-IT" b="1" dirty="0"/>
              <a:t>PRON</a:t>
            </a:r>
            <a:r>
              <a:rPr lang="it-IT" b="1" dirty="0" smtClean="0"/>
              <a:t>.: </a:t>
            </a:r>
            <a:r>
              <a:rPr lang="it-IT" i="1" dirty="0" err="1" smtClean="0">
                <a:solidFill>
                  <a:srgbClr val="FF0000"/>
                </a:solidFill>
              </a:rPr>
              <a:t>Nul</a:t>
            </a:r>
            <a:r>
              <a:rPr lang="it-IT" i="1" dirty="0" smtClean="0"/>
              <a:t> ne sera </a:t>
            </a:r>
            <a:r>
              <a:rPr lang="it-IT" i="1" dirty="0" err="1" smtClean="0"/>
              <a:t>excepté</a:t>
            </a:r>
            <a:r>
              <a:rPr lang="it-IT" i="1" dirty="0" smtClean="0"/>
              <a:t>.</a:t>
            </a:r>
            <a:endParaRPr lang="it-IT" i="1" dirty="0"/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rien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PRON.:</a:t>
            </a:r>
            <a:r>
              <a:rPr lang="it-IT" i="1" dirty="0"/>
              <a:t> </a:t>
            </a:r>
            <a:r>
              <a:rPr lang="it-IT" i="1" dirty="0" err="1"/>
              <a:t>Nous</a:t>
            </a:r>
            <a:r>
              <a:rPr lang="it-IT" i="1" dirty="0"/>
              <a:t> n’</a:t>
            </a:r>
            <a:r>
              <a:rPr lang="it-IT" i="1" dirty="0" err="1"/>
              <a:t>avons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rien</a:t>
            </a:r>
            <a:r>
              <a:rPr lang="it-IT" i="1" dirty="0"/>
              <a:t> à </a:t>
            </a:r>
            <a:r>
              <a:rPr lang="it-IT" i="1" dirty="0" err="1"/>
              <a:t>ajouter</a:t>
            </a:r>
            <a:r>
              <a:rPr lang="it-IT" i="1" dirty="0" smtClean="0"/>
              <a:t>.</a:t>
            </a:r>
            <a:endParaRPr lang="it-IT" b="1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045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</a:t>
            </a:r>
            <a:r>
              <a:rPr lang="it-IT" dirty="0" smtClean="0"/>
              <a:t>uantità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524000"/>
            <a:ext cx="8436077" cy="4114800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Per esprimere l’</a:t>
            </a:r>
            <a:r>
              <a:rPr lang="it-IT" b="1" dirty="0" smtClean="0"/>
              <a:t>individualità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i="1" dirty="0">
                <a:solidFill>
                  <a:srgbClr val="FF0000"/>
                </a:solidFill>
              </a:rPr>
              <a:t>tout</a:t>
            </a:r>
            <a:r>
              <a:rPr lang="fr-FR" dirty="0"/>
              <a:t>, </a:t>
            </a:r>
            <a:r>
              <a:rPr lang="fr-FR" b="1" i="1" dirty="0">
                <a:solidFill>
                  <a:srgbClr val="FF0000"/>
                </a:solidFill>
              </a:rPr>
              <a:t>toute</a:t>
            </a:r>
          </a:p>
          <a:p>
            <a:pPr marL="0" indent="0"/>
            <a:r>
              <a:rPr lang="it-IT" b="1" dirty="0"/>
              <a:t>AGG.: </a:t>
            </a:r>
            <a:r>
              <a:rPr lang="it-IT" i="1" dirty="0"/>
              <a:t>Ici, on </a:t>
            </a:r>
            <a:r>
              <a:rPr lang="it-IT" i="1" dirty="0" err="1"/>
              <a:t>peut</a:t>
            </a:r>
            <a:r>
              <a:rPr lang="it-IT" i="1" dirty="0"/>
              <a:t> </a:t>
            </a:r>
            <a:r>
              <a:rPr lang="it-IT" i="1" dirty="0" err="1"/>
              <a:t>skier</a:t>
            </a:r>
            <a:r>
              <a:rPr lang="it-IT" i="1" dirty="0"/>
              <a:t> en </a:t>
            </a:r>
            <a:r>
              <a:rPr lang="it-IT" i="1" dirty="0" err="1">
                <a:solidFill>
                  <a:srgbClr val="FF0000"/>
                </a:solidFill>
              </a:rPr>
              <a:t>toute</a:t>
            </a:r>
            <a:r>
              <a:rPr lang="it-IT" i="1" dirty="0"/>
              <a:t> </a:t>
            </a:r>
            <a:r>
              <a:rPr lang="it-IT" i="1" dirty="0" err="1"/>
              <a:t>saison</a:t>
            </a:r>
            <a:r>
              <a:rPr lang="it-IT" i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i="1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i="1" dirty="0" smtClean="0">
                <a:solidFill>
                  <a:srgbClr val="FF0000"/>
                </a:solidFill>
              </a:rPr>
              <a:t>chaque</a:t>
            </a:r>
            <a:r>
              <a:rPr lang="fr-FR" b="1" i="1" dirty="0" smtClean="0"/>
              <a:t> </a:t>
            </a:r>
          </a:p>
          <a:p>
            <a:pPr marL="0" indent="0"/>
            <a:r>
              <a:rPr lang="it-IT" b="1" dirty="0" smtClean="0"/>
              <a:t>AGG</a:t>
            </a:r>
            <a:r>
              <a:rPr lang="it-IT" b="1" dirty="0"/>
              <a:t>.: </a:t>
            </a:r>
            <a:r>
              <a:rPr lang="fr-FR" i="1" dirty="0" smtClean="0"/>
              <a:t>Il y a un </a:t>
            </a:r>
            <a:r>
              <a:rPr lang="fr-FR" i="1" dirty="0"/>
              <a:t>résumé à la fin de </a:t>
            </a:r>
            <a:r>
              <a:rPr lang="fr-FR" i="1" dirty="0" smtClean="0">
                <a:solidFill>
                  <a:srgbClr val="FF0000"/>
                </a:solidFill>
              </a:rPr>
              <a:t>chaque</a:t>
            </a:r>
            <a:r>
              <a:rPr lang="fr-FR" i="1" dirty="0"/>
              <a:t> </a:t>
            </a:r>
            <a:r>
              <a:rPr lang="fr-FR" i="1" dirty="0" smtClean="0"/>
              <a:t>chapitre.</a:t>
            </a:r>
          </a:p>
          <a:p>
            <a:pPr marL="0" indent="0"/>
            <a:endParaRPr lang="it-IT" i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chacun</a:t>
            </a:r>
            <a:r>
              <a:rPr lang="it-IT" dirty="0" smtClean="0"/>
              <a:t>,</a:t>
            </a:r>
            <a:r>
              <a:rPr lang="it-IT" i="1" dirty="0" smtClean="0"/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chacune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PRON.: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J’ai</a:t>
            </a:r>
            <a:r>
              <a:rPr lang="it-IT" i="1" dirty="0" smtClean="0"/>
              <a:t> </a:t>
            </a:r>
            <a:r>
              <a:rPr lang="it-IT" i="1" dirty="0" err="1"/>
              <a:t>des</a:t>
            </a:r>
            <a:r>
              <a:rPr lang="it-IT" i="1" dirty="0"/>
              <a:t> cadeaux pour </a:t>
            </a:r>
            <a:r>
              <a:rPr lang="it-IT" i="1" dirty="0" err="1">
                <a:solidFill>
                  <a:srgbClr val="FF0000"/>
                </a:solidFill>
              </a:rPr>
              <a:t>chacun</a:t>
            </a:r>
            <a:r>
              <a:rPr lang="it-IT" i="1" dirty="0"/>
              <a:t> d’</a:t>
            </a:r>
            <a:r>
              <a:rPr lang="it-IT" i="1" dirty="0" err="1"/>
              <a:t>entre</a:t>
            </a:r>
            <a:r>
              <a:rPr lang="it-IT" i="1" dirty="0"/>
              <a:t> </a:t>
            </a:r>
            <a:r>
              <a:rPr lang="it-IT" i="1" dirty="0" err="1"/>
              <a:t>vous</a:t>
            </a:r>
            <a:r>
              <a:rPr lang="it-IT" i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i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52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Traduzioni dell’aggettivo indefinito "ogni"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729" y="1523999"/>
            <a:ext cx="8952271" cy="4552335"/>
          </a:xfrm>
        </p:spPr>
        <p:txBody>
          <a:bodyPr/>
          <a:lstStyle/>
          <a:p>
            <a:r>
              <a:rPr lang="it-IT" dirty="0" smtClean="0"/>
              <a:t>In generale, ogni = </a:t>
            </a:r>
            <a:r>
              <a:rPr lang="it-IT" b="1" i="1" dirty="0" err="1" smtClean="0">
                <a:solidFill>
                  <a:srgbClr val="FF0000"/>
                </a:solidFill>
              </a:rPr>
              <a:t>chaque</a:t>
            </a:r>
            <a:endParaRPr lang="it-IT" b="1" i="1" dirty="0" smtClean="0">
              <a:solidFill>
                <a:srgbClr val="FF0000"/>
              </a:solidFill>
            </a:endParaRPr>
          </a:p>
          <a:p>
            <a:endParaRPr lang="it-IT" dirty="0"/>
          </a:p>
          <a:p>
            <a:r>
              <a:rPr lang="it-IT" b="1" dirty="0" smtClean="0"/>
              <a:t>ATTENZIONE</a:t>
            </a:r>
            <a:r>
              <a:rPr lang="it-IT" dirty="0" smtClean="0"/>
              <a:t> però ai </a:t>
            </a:r>
            <a:r>
              <a:rPr lang="it-IT" b="1" dirty="0" smtClean="0"/>
              <a:t>casi particolari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marL="0" indent="0"/>
            <a:r>
              <a:rPr lang="it-IT" b="1" dirty="0" smtClean="0"/>
              <a:t>IT: </a:t>
            </a:r>
            <a:r>
              <a:rPr lang="it-IT" dirty="0" smtClean="0"/>
              <a:t>ogni + </a:t>
            </a:r>
            <a:r>
              <a:rPr lang="it-IT" dirty="0" smtClean="0"/>
              <a:t>numerale</a:t>
            </a:r>
            <a:endParaRPr lang="it-IT" dirty="0" smtClean="0"/>
          </a:p>
          <a:p>
            <a:r>
              <a:rPr lang="it-IT" b="1" dirty="0" smtClean="0"/>
              <a:t>FR: </a:t>
            </a:r>
            <a:r>
              <a:rPr lang="it-IT" b="1" i="1" dirty="0" err="1" smtClean="0">
                <a:solidFill>
                  <a:srgbClr val="FF0000"/>
                </a:solidFill>
              </a:rPr>
              <a:t>tou</a:t>
            </a:r>
            <a:r>
              <a:rPr lang="it-IT" b="1" i="1" dirty="0" smtClean="0">
                <a:solidFill>
                  <a:srgbClr val="FF0000"/>
                </a:solidFill>
              </a:rPr>
              <a:t>(te)s </a:t>
            </a:r>
            <a:r>
              <a:rPr lang="it-IT" b="1" i="1" dirty="0" err="1" smtClean="0">
                <a:solidFill>
                  <a:srgbClr val="FF0000"/>
                </a:solidFill>
              </a:rPr>
              <a:t>les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+ </a:t>
            </a:r>
            <a:r>
              <a:rPr lang="it-IT" b="1" dirty="0" smtClean="0">
                <a:solidFill>
                  <a:srgbClr val="FF0000"/>
                </a:solidFill>
              </a:rPr>
              <a:t>numerale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tous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les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deux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jours</a:t>
            </a:r>
            <a:endParaRPr lang="it-IT" i="1" dirty="0">
              <a:sym typeface="Wingdings" panose="05000000000000000000" pitchFamily="2" charset="2"/>
            </a:endParaRPr>
          </a:p>
          <a:p>
            <a:endParaRPr lang="it-IT" i="1" dirty="0" smtClean="0">
              <a:sym typeface="Wingdings" panose="05000000000000000000" pitchFamily="2" charset="2"/>
            </a:endParaRPr>
          </a:p>
          <a:p>
            <a:pPr marL="0" indent="0"/>
            <a:r>
              <a:rPr lang="it-IT" b="1" dirty="0" smtClean="0"/>
              <a:t>IT: </a:t>
            </a:r>
            <a:r>
              <a:rPr lang="it-IT" dirty="0" smtClean="0"/>
              <a:t>ogni + </a:t>
            </a:r>
            <a:r>
              <a:rPr lang="it-IT" dirty="0" err="1" smtClean="0"/>
              <a:t>agg</a:t>
            </a:r>
            <a:r>
              <a:rPr lang="it-IT" dirty="0" smtClean="0"/>
              <a:t>. possessivo</a:t>
            </a:r>
          </a:p>
          <a:p>
            <a:r>
              <a:rPr lang="it-IT" b="1" dirty="0" smtClean="0"/>
              <a:t>FR: </a:t>
            </a:r>
            <a:r>
              <a:rPr lang="it-IT" b="1" i="1" dirty="0" err="1" smtClean="0">
                <a:solidFill>
                  <a:srgbClr val="FF0000"/>
                </a:solidFill>
              </a:rPr>
              <a:t>chacun</a:t>
            </a:r>
            <a:r>
              <a:rPr lang="it-IT" b="1" i="1" dirty="0" smtClean="0">
                <a:solidFill>
                  <a:srgbClr val="FF0000"/>
                </a:solidFill>
              </a:rPr>
              <a:t>(e) de </a:t>
            </a:r>
            <a:r>
              <a:rPr lang="it-IT" dirty="0" smtClean="0"/>
              <a:t>+ </a:t>
            </a:r>
            <a:r>
              <a:rPr lang="it-IT" b="1" dirty="0" err="1" smtClean="0">
                <a:solidFill>
                  <a:srgbClr val="FF0000"/>
                </a:solidFill>
              </a:rPr>
              <a:t>agg</a:t>
            </a:r>
            <a:r>
              <a:rPr lang="it-IT" b="1" dirty="0" smtClean="0">
                <a:solidFill>
                  <a:srgbClr val="FF0000"/>
                </a:solidFill>
              </a:rPr>
              <a:t>. </a:t>
            </a:r>
            <a:r>
              <a:rPr lang="it-IT" b="1" dirty="0" err="1">
                <a:solidFill>
                  <a:srgbClr val="FF0000"/>
                </a:solidFill>
              </a:rPr>
              <a:t>p</a:t>
            </a:r>
            <a:r>
              <a:rPr lang="it-IT" b="1" dirty="0" err="1" smtClean="0">
                <a:solidFill>
                  <a:srgbClr val="FF0000"/>
                </a:solidFill>
              </a:rPr>
              <a:t>oss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chacun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de </a:t>
            </a:r>
            <a:r>
              <a:rPr lang="it-IT" i="1" dirty="0" err="1" smtClean="0">
                <a:sym typeface="Wingdings" panose="05000000000000000000" pitchFamily="2" charset="2"/>
              </a:rPr>
              <a:t>ses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mots</a:t>
            </a:r>
            <a:endParaRPr lang="it-IT" i="1" dirty="0" smtClean="0"/>
          </a:p>
          <a:p>
            <a:endParaRPr lang="it-IT" dirty="0" smtClean="0"/>
          </a:p>
          <a:p>
            <a:pPr marL="0" indent="0"/>
            <a:r>
              <a:rPr lang="it-IT" b="1" dirty="0" smtClean="0"/>
              <a:t>IT: </a:t>
            </a:r>
            <a:r>
              <a:rPr lang="it-IT" dirty="0" smtClean="0"/>
              <a:t>ogni </a:t>
            </a:r>
            <a:r>
              <a:rPr lang="it-IT" dirty="0" smtClean="0"/>
              <a:t>altro/a</a:t>
            </a:r>
            <a:endParaRPr lang="it-IT" dirty="0" smtClean="0"/>
          </a:p>
          <a:p>
            <a:r>
              <a:rPr lang="it-IT" b="1" dirty="0" smtClean="0"/>
              <a:t>FR: </a:t>
            </a:r>
            <a:r>
              <a:rPr lang="it-IT" b="1" i="1" dirty="0" smtClean="0">
                <a:solidFill>
                  <a:srgbClr val="FF0000"/>
                </a:solidFill>
              </a:rPr>
              <a:t>tout(e) </a:t>
            </a:r>
            <a:r>
              <a:rPr lang="it-IT" b="1" i="1" dirty="0" err="1" smtClean="0">
                <a:solidFill>
                  <a:srgbClr val="FF0000"/>
                </a:solidFill>
              </a:rPr>
              <a:t>autre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toute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autre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observation</a:t>
            </a:r>
            <a:endParaRPr lang="it-IT" i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5872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dentità indefinita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524000"/>
            <a:ext cx="8436077" cy="4114800"/>
          </a:xfrm>
        </p:spPr>
        <p:txBody>
          <a:bodyPr/>
          <a:lstStyle/>
          <a:p>
            <a:r>
              <a:rPr lang="it-IT" dirty="0" smtClean="0"/>
              <a:t>Per indicare qualcuno o qualcosa di </a:t>
            </a:r>
            <a:r>
              <a:rPr lang="it-IT" b="1" dirty="0" smtClean="0"/>
              <a:t>indeterminato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smtClean="0">
                <a:solidFill>
                  <a:srgbClr val="FF0000"/>
                </a:solidFill>
              </a:rPr>
              <a:t>un </a:t>
            </a:r>
            <a:r>
              <a:rPr lang="it-IT" b="1" i="1" dirty="0" err="1" smtClean="0">
                <a:solidFill>
                  <a:srgbClr val="FF0000"/>
                </a:solidFill>
              </a:rPr>
              <a:t>certain</a:t>
            </a:r>
            <a:r>
              <a:rPr lang="it-IT" dirty="0" smtClean="0"/>
              <a:t>, </a:t>
            </a:r>
            <a:r>
              <a:rPr lang="it-IT" b="1" i="1" dirty="0" smtClean="0">
                <a:solidFill>
                  <a:srgbClr val="FF0000"/>
                </a:solidFill>
              </a:rPr>
              <a:t>une </a:t>
            </a:r>
            <a:r>
              <a:rPr lang="it-IT" b="1" i="1" dirty="0" err="1" smtClean="0">
                <a:solidFill>
                  <a:srgbClr val="FF0000"/>
                </a:solidFill>
              </a:rPr>
              <a:t>certaine</a:t>
            </a:r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dirty="0"/>
              <a:t>AGG</a:t>
            </a:r>
            <a:r>
              <a:rPr lang="it-IT" b="1" dirty="0" smtClean="0"/>
              <a:t>.: </a:t>
            </a:r>
            <a:r>
              <a:rPr lang="it-IT" i="1" dirty="0" smtClean="0"/>
              <a:t>Il </a:t>
            </a:r>
            <a:r>
              <a:rPr lang="it-IT" i="1" dirty="0" err="1" smtClean="0"/>
              <a:t>loge</a:t>
            </a:r>
            <a:r>
              <a:rPr lang="it-IT" i="1" dirty="0" smtClean="0"/>
              <a:t> </a:t>
            </a:r>
            <a:r>
              <a:rPr lang="it-IT" i="1" dirty="0" err="1" smtClean="0"/>
              <a:t>chez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une </a:t>
            </a:r>
            <a:r>
              <a:rPr lang="it-IT" i="1" dirty="0" err="1" smtClean="0">
                <a:solidFill>
                  <a:srgbClr val="FF0000"/>
                </a:solidFill>
              </a:rPr>
              <a:t>certaine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Mme</a:t>
            </a:r>
            <a:r>
              <a:rPr lang="it-IT" i="1" dirty="0" smtClean="0"/>
              <a:t> </a:t>
            </a:r>
            <a:r>
              <a:rPr lang="it-IT" i="1" dirty="0" err="1" smtClean="0"/>
              <a:t>Durand</a:t>
            </a:r>
            <a:r>
              <a:rPr lang="it-IT" i="1" dirty="0" smtClean="0"/>
              <a:t>.</a:t>
            </a:r>
            <a:endParaRPr lang="it-IT" i="1" dirty="0"/>
          </a:p>
          <a:p>
            <a:pPr>
              <a:buFont typeface="Arial" panose="020B0604020202020204" pitchFamily="34" charset="0"/>
              <a:buChar char="•"/>
            </a:pPr>
            <a:endParaRPr lang="fr-FR" b="1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smtClean="0">
                <a:solidFill>
                  <a:srgbClr val="FF0000"/>
                </a:solidFill>
              </a:rPr>
              <a:t>n’</a:t>
            </a:r>
            <a:r>
              <a:rPr lang="it-IT" b="1" i="1" dirty="0" err="1" smtClean="0">
                <a:solidFill>
                  <a:srgbClr val="FF0000"/>
                </a:solidFill>
              </a:rPr>
              <a:t>importe</a:t>
            </a:r>
            <a:r>
              <a:rPr lang="it-IT" b="1" i="1" dirty="0" smtClean="0">
                <a:solidFill>
                  <a:srgbClr val="FF0000"/>
                </a:solidFill>
              </a:rPr>
              <a:t> quel</a:t>
            </a:r>
            <a:r>
              <a:rPr lang="it-IT" dirty="0" smtClean="0"/>
              <a:t> / </a:t>
            </a:r>
            <a:r>
              <a:rPr lang="it-IT" b="1" i="1" dirty="0" smtClean="0">
                <a:solidFill>
                  <a:srgbClr val="FF0000"/>
                </a:solidFill>
              </a:rPr>
              <a:t>quelle</a:t>
            </a:r>
            <a:r>
              <a:rPr lang="it-IT" dirty="0" smtClean="0"/>
              <a:t> / </a:t>
            </a:r>
            <a:r>
              <a:rPr lang="it-IT" b="1" i="1" dirty="0" err="1" smtClean="0">
                <a:solidFill>
                  <a:srgbClr val="FF0000"/>
                </a:solidFill>
              </a:rPr>
              <a:t>quels</a:t>
            </a:r>
            <a:r>
              <a:rPr lang="it-IT" dirty="0" smtClean="0"/>
              <a:t> / </a:t>
            </a:r>
            <a:r>
              <a:rPr lang="it-IT" b="1" i="1" dirty="0" err="1" smtClean="0">
                <a:solidFill>
                  <a:srgbClr val="FF0000"/>
                </a:solidFill>
              </a:rPr>
              <a:t>quelles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/>
            <a:r>
              <a:rPr lang="it-IT" b="1" dirty="0" smtClean="0"/>
              <a:t>AGG</a:t>
            </a:r>
            <a:r>
              <a:rPr lang="it-IT" b="1" dirty="0"/>
              <a:t>.: </a:t>
            </a:r>
            <a:r>
              <a:rPr lang="it-IT" i="1" dirty="0" smtClean="0"/>
              <a:t>Tu </a:t>
            </a:r>
            <a:r>
              <a:rPr lang="it-IT" i="1" dirty="0" err="1" smtClean="0"/>
              <a:t>peux</a:t>
            </a:r>
            <a:r>
              <a:rPr lang="it-IT" i="1" dirty="0" smtClean="0"/>
              <a:t> venir à </a:t>
            </a:r>
            <a:r>
              <a:rPr lang="it-IT" i="1" dirty="0" smtClean="0">
                <a:solidFill>
                  <a:srgbClr val="FF0000"/>
                </a:solidFill>
              </a:rPr>
              <a:t>n’</a:t>
            </a:r>
            <a:r>
              <a:rPr lang="it-IT" i="1" dirty="0" err="1" smtClean="0">
                <a:solidFill>
                  <a:srgbClr val="FF0000"/>
                </a:solidFill>
              </a:rPr>
              <a:t>importe</a:t>
            </a:r>
            <a:r>
              <a:rPr lang="it-IT" i="1" dirty="0" smtClean="0">
                <a:solidFill>
                  <a:srgbClr val="FF0000"/>
                </a:solidFill>
              </a:rPr>
              <a:t> quel </a:t>
            </a:r>
            <a:r>
              <a:rPr lang="it-IT" i="1" dirty="0" smtClean="0"/>
              <a:t>moment.</a:t>
            </a:r>
          </a:p>
          <a:p>
            <a:pPr marL="0" indent="0"/>
            <a:endParaRPr lang="it-IT" i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quelconque</a:t>
            </a:r>
            <a:r>
              <a:rPr lang="it-IT" i="1" dirty="0" smtClean="0"/>
              <a:t> </a:t>
            </a:r>
          </a:p>
          <a:p>
            <a:pPr marL="0" indent="0"/>
            <a:r>
              <a:rPr lang="it-IT" b="1" dirty="0"/>
              <a:t>AGG</a:t>
            </a:r>
            <a:r>
              <a:rPr lang="it-IT" b="1" dirty="0" smtClean="0"/>
              <a:t>.: </a:t>
            </a:r>
            <a:r>
              <a:rPr lang="it-IT" i="1" dirty="0" err="1" smtClean="0"/>
              <a:t>Imagine</a:t>
            </a:r>
            <a:r>
              <a:rPr lang="it-IT" i="1" dirty="0" smtClean="0"/>
              <a:t> un </a:t>
            </a:r>
            <a:r>
              <a:rPr lang="it-IT" i="1" dirty="0" err="1" smtClean="0"/>
              <a:t>prétexte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quelconque</a:t>
            </a:r>
            <a:r>
              <a:rPr lang="it-IT" i="1" dirty="0" smtClean="0"/>
              <a:t> pour </a:t>
            </a:r>
            <a:r>
              <a:rPr lang="it-IT" i="1" dirty="0" err="1" smtClean="0"/>
              <a:t>justifier</a:t>
            </a:r>
            <a:endParaRPr lang="it-IT" i="1" dirty="0"/>
          </a:p>
          <a:p>
            <a:pPr marL="0" indent="0"/>
            <a:r>
              <a:rPr lang="it-IT" i="1" dirty="0" smtClean="0"/>
              <a:t>          ton </a:t>
            </a:r>
            <a:r>
              <a:rPr lang="it-IT" i="1" dirty="0" err="1" smtClean="0"/>
              <a:t>absence</a:t>
            </a:r>
            <a:r>
              <a:rPr lang="it-IT" i="1" dirty="0" smtClean="0"/>
              <a:t>.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589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642</Words>
  <Application>Microsoft Office PowerPoint</Application>
  <PresentationFormat>Presentazione su schermo (4:3)</PresentationFormat>
  <Paragraphs>164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Times</vt:lpstr>
      <vt:lpstr>Verdana</vt:lpstr>
      <vt:lpstr>Wingdings</vt:lpstr>
      <vt:lpstr>Presentazione vuota</vt:lpstr>
      <vt:lpstr>Presentazione standard di PowerPoint</vt:lpstr>
      <vt:lpstr>Quantità indefinita</vt:lpstr>
      <vt:lpstr>Quantità indefinita</vt:lpstr>
      <vt:lpstr>Quantità indefinita</vt:lpstr>
      <vt:lpstr>Quantità indefinita</vt:lpstr>
      <vt:lpstr>Quantità indefinita</vt:lpstr>
      <vt:lpstr>Quantità indefinita</vt:lpstr>
      <vt:lpstr>Traduzioni dell’aggettivo indefinito "ogni"</vt:lpstr>
      <vt:lpstr>Identità indefinita</vt:lpstr>
      <vt:lpstr>Identità indefinita</vt:lpstr>
      <vt:lpstr>Identità indefinita</vt:lpstr>
      <vt:lpstr>Identità indefinita</vt:lpstr>
      <vt:lpstr>Identità indefinita</vt:lpstr>
      <vt:lpstr>Traduzioni dell’indefinito "altri/altre"</vt:lpstr>
    </vt:vector>
  </TitlesOfParts>
  <Company>il Matte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il Matte</dc:creator>
  <cp:lastModifiedBy>Utente Windows</cp:lastModifiedBy>
  <cp:revision>231</cp:revision>
  <dcterms:created xsi:type="dcterms:W3CDTF">2017-09-15T07:07:33Z</dcterms:created>
  <dcterms:modified xsi:type="dcterms:W3CDTF">2018-03-29T11:35:21Z</dcterms:modified>
</cp:coreProperties>
</file>