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  <p:sldId id="265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62" d="100"/>
          <a:sy n="62" d="100"/>
        </p:scale>
        <p:origin x="895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908A4E-52F7-4D12-BFE3-D298B7F09F34}" type="datetimeFigureOut">
              <a:rPr lang="fr-FR"/>
              <a:pPr>
                <a:defRPr/>
              </a:pPr>
              <a:t>14/03/2018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7DE4EA-D4F5-4695-AF2E-7DFD916243F6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655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72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</p:spTree>
    <p:extLst>
      <p:ext uri="{BB962C8B-B14F-4D97-AF65-F5344CB8AC3E}">
        <p14:creationId xmlns:p14="http://schemas.microsoft.com/office/powerpoint/2010/main" val="344239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doubles pronoms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71BCF9-AA25-4889-BC63-55C2DC52B365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doubles pronoms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282883-AA42-4A4F-AE8B-EF19C41F3A13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0140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doubles pronoms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ADE97-D095-411A-A6F1-F25DB6A43A91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99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doubles pronoms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08FB-5E77-4062-8DE6-2BA9141AE8B5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816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doubles pronoms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EFA8-474D-48E9-925A-0506641ECF17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030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doubles pronoms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E3F0-3BAF-46A6-8AFC-F9FCCB845844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947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fr-FR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FR" altLang="fr-FR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2188" y="6623050"/>
            <a:ext cx="20796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  <p:pic>
        <p:nvPicPr>
          <p:cNvPr id="1030" name="Picture 9" descr="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altLang="fr-FR" sz="6000" dirty="0" smtClean="0"/>
              <a:t>Les </a:t>
            </a:r>
            <a:r>
              <a:rPr lang="fr-FR" altLang="fr-FR" sz="6000" dirty="0" smtClean="0"/>
              <a:t>doubles pronoms</a:t>
            </a:r>
            <a:endParaRPr lang="fr-FR" alt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Regola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75" y="1600200"/>
            <a:ext cx="9140825" cy="4525963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In generale</a:t>
            </a:r>
            <a:r>
              <a:rPr lang="it-IT" dirty="0" smtClean="0"/>
              <a:t>,</a:t>
            </a:r>
            <a:r>
              <a:rPr lang="fr-FR" altLang="fr-FR" dirty="0"/>
              <a:t> </a:t>
            </a:r>
            <a:r>
              <a:rPr lang="fr-FR" altLang="fr-FR" dirty="0" smtClean="0"/>
              <a:t>i </a:t>
            </a:r>
            <a:r>
              <a:rPr lang="fr-FR" altLang="fr-FR" dirty="0" err="1"/>
              <a:t>pronomi</a:t>
            </a:r>
            <a:r>
              <a:rPr lang="fr-FR" altLang="fr-FR" dirty="0"/>
              <a:t> si </a:t>
            </a:r>
            <a:r>
              <a:rPr lang="fr-FR" altLang="fr-FR" dirty="0" err="1"/>
              <a:t>combinano</a:t>
            </a:r>
            <a:r>
              <a:rPr lang="fr-FR" altLang="fr-FR" dirty="0"/>
              <a:t> in </a:t>
            </a:r>
            <a:r>
              <a:rPr lang="fr-FR" altLang="fr-FR" dirty="0" err="1"/>
              <a:t>quest’ordine</a:t>
            </a:r>
            <a:r>
              <a:rPr lang="fr-FR" altLang="fr-FR" dirty="0" smtClean="0"/>
              <a:t>:</a:t>
            </a:r>
            <a:br>
              <a:rPr lang="fr-FR" altLang="fr-FR" dirty="0" smtClean="0"/>
            </a:b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b="1" dirty="0" err="1" smtClean="0">
                <a:solidFill>
                  <a:srgbClr val="FF0000"/>
                </a:solidFill>
              </a:rPr>
              <a:t>pronome</a:t>
            </a:r>
            <a:r>
              <a:rPr lang="fr-FR" altLang="fr-FR" b="1" dirty="0" smtClean="0">
                <a:solidFill>
                  <a:srgbClr val="FF0000"/>
                </a:solidFill>
              </a:rPr>
              <a:t> </a:t>
            </a:r>
            <a:r>
              <a:rPr lang="fr-FR" altLang="fr-FR" b="1" i="1" dirty="0" smtClean="0">
                <a:solidFill>
                  <a:srgbClr val="FF0000"/>
                </a:solidFill>
              </a:rPr>
              <a:t>COI</a:t>
            </a:r>
            <a:r>
              <a:rPr lang="fr-FR" altLang="fr-FR" b="1" dirty="0" smtClean="0">
                <a:solidFill>
                  <a:srgbClr val="FF0000"/>
                </a:solidFill>
              </a:rPr>
              <a:t> </a:t>
            </a:r>
            <a:r>
              <a:rPr lang="fr-FR" altLang="fr-FR" dirty="0" smtClean="0"/>
              <a:t>+ </a:t>
            </a:r>
            <a:r>
              <a:rPr lang="fr-FR" altLang="fr-FR" b="1" dirty="0" err="1" smtClean="0">
                <a:solidFill>
                  <a:srgbClr val="FF0000"/>
                </a:solidFill>
              </a:rPr>
              <a:t>pronome</a:t>
            </a:r>
            <a:r>
              <a:rPr lang="fr-FR" altLang="fr-FR" b="1" dirty="0" smtClean="0">
                <a:solidFill>
                  <a:srgbClr val="FF0000"/>
                </a:solidFill>
              </a:rPr>
              <a:t> </a:t>
            </a:r>
            <a:r>
              <a:rPr lang="fr-FR" altLang="fr-FR" b="1" i="1" dirty="0" smtClean="0">
                <a:solidFill>
                  <a:srgbClr val="FF0000"/>
                </a:solidFill>
              </a:rPr>
              <a:t>COD</a:t>
            </a:r>
          </a:p>
          <a:p>
            <a:pPr marL="0" indent="0" algn="ctr">
              <a:buNone/>
            </a:pPr>
            <a:endParaRPr lang="fr-FR" altLang="fr-FR" dirty="0" smtClean="0"/>
          </a:p>
          <a:p>
            <a:pPr marL="0" indent="0" algn="ctr">
              <a:buNone/>
            </a:pPr>
            <a:r>
              <a:rPr lang="fr-FR" altLang="fr-FR" b="1" dirty="0" smtClean="0"/>
              <a:t>ECCEZIONE: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b="1" dirty="0" err="1" smtClean="0">
                <a:solidFill>
                  <a:srgbClr val="FF0000"/>
                </a:solidFill>
              </a:rPr>
              <a:t>pron</a:t>
            </a:r>
            <a:r>
              <a:rPr lang="fr-FR" altLang="fr-FR" b="1" dirty="0" smtClean="0">
                <a:solidFill>
                  <a:srgbClr val="FF0000"/>
                </a:solidFill>
              </a:rPr>
              <a:t>. </a:t>
            </a:r>
            <a:r>
              <a:rPr lang="fr-FR" altLang="fr-FR" b="1" i="1" dirty="0" smtClean="0">
                <a:solidFill>
                  <a:srgbClr val="FF0000"/>
                </a:solidFill>
              </a:rPr>
              <a:t>COD</a:t>
            </a:r>
            <a:r>
              <a:rPr lang="fr-FR" altLang="fr-FR" b="1" dirty="0" smtClean="0">
                <a:solidFill>
                  <a:srgbClr val="FF0000"/>
                </a:solidFill>
              </a:rPr>
              <a:t> di 3a persona </a:t>
            </a:r>
            <a:r>
              <a:rPr lang="fr-FR" altLang="fr-FR" dirty="0" smtClean="0"/>
              <a:t>+ </a:t>
            </a:r>
            <a:r>
              <a:rPr lang="fr-FR" altLang="fr-FR" b="1" dirty="0" err="1" smtClean="0">
                <a:solidFill>
                  <a:srgbClr val="FF0000"/>
                </a:solidFill>
              </a:rPr>
              <a:t>pron</a:t>
            </a:r>
            <a:r>
              <a:rPr lang="fr-FR" altLang="fr-FR" b="1" dirty="0" smtClean="0">
                <a:solidFill>
                  <a:srgbClr val="FF0000"/>
                </a:solidFill>
              </a:rPr>
              <a:t>. </a:t>
            </a:r>
            <a:r>
              <a:rPr lang="fr-FR" altLang="fr-FR" b="1" i="1" dirty="0" smtClean="0">
                <a:solidFill>
                  <a:srgbClr val="FF0000"/>
                </a:solidFill>
              </a:rPr>
              <a:t>COI</a:t>
            </a:r>
            <a:r>
              <a:rPr lang="fr-FR" altLang="fr-FR" b="1" dirty="0" smtClean="0">
                <a:solidFill>
                  <a:srgbClr val="FF0000"/>
                </a:solidFill>
              </a:rPr>
              <a:t> di 3a persona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b="1" dirty="0" smtClean="0"/>
              <a:t>Inoltre: </a:t>
            </a:r>
            <a:r>
              <a:rPr lang="it-IT" b="1" i="1" dirty="0" smtClean="0">
                <a:solidFill>
                  <a:srgbClr val="FF0000"/>
                </a:solidFill>
              </a:rPr>
              <a:t>y</a:t>
            </a:r>
            <a:r>
              <a:rPr lang="it-IT" dirty="0" smtClean="0"/>
              <a:t> e </a:t>
            </a:r>
            <a:r>
              <a:rPr lang="it-IT" b="1" i="1" dirty="0" smtClean="0">
                <a:solidFill>
                  <a:srgbClr val="FF0000"/>
                </a:solidFill>
              </a:rPr>
              <a:t>en</a:t>
            </a:r>
            <a:r>
              <a:rPr lang="it-IT" dirty="0" smtClean="0"/>
              <a:t> sono sempre nella </a:t>
            </a:r>
            <a:r>
              <a:rPr lang="it-IT" b="1" dirty="0" smtClean="0">
                <a:solidFill>
                  <a:srgbClr val="FF0000"/>
                </a:solidFill>
              </a:rPr>
              <a:t>seconda posizione</a:t>
            </a:r>
          </a:p>
          <a:p>
            <a:pPr marL="0" indent="0" algn="ctr">
              <a:buNone/>
            </a:pP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882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err="1" smtClean="0"/>
              <a:t>Regola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generale</a:t>
            </a:r>
            <a:endParaRPr lang="fr-FR" altLang="fr-FR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fr-FR" altLang="fr-FR" dirty="0"/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fr-FR" altLang="fr-FR" dirty="0" smtClean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r>
              <a:rPr lang="fr-FR" altLang="fr-FR" i="1" dirty="0" smtClean="0"/>
              <a:t/>
            </a:r>
            <a:br>
              <a:rPr lang="fr-FR" altLang="fr-FR" i="1" dirty="0" smtClean="0"/>
            </a:br>
            <a:r>
              <a:rPr lang="fr-FR" altLang="fr-FR" i="1" dirty="0" smtClean="0"/>
              <a:t>Tu </a:t>
            </a:r>
            <a:r>
              <a:rPr lang="fr-FR" altLang="fr-FR" i="1" dirty="0" smtClean="0">
                <a:solidFill>
                  <a:srgbClr val="FF0000"/>
                </a:solidFill>
              </a:rPr>
              <a:t>me les </a:t>
            </a:r>
            <a:r>
              <a:rPr lang="fr-FR" altLang="fr-FR" i="1" dirty="0" smtClean="0"/>
              <a:t>prêtes ?</a:t>
            </a:r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endParaRPr lang="fr-FR" altLang="fr-FR" i="1" dirty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endParaRPr lang="fr-FR" altLang="fr-FR" i="1" dirty="0" smtClean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endParaRPr lang="fr-FR" altLang="fr-FR" i="1" dirty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r>
              <a:rPr lang="fr-FR" altLang="fr-FR" i="1" dirty="0"/>
              <a:t>Je </a:t>
            </a:r>
            <a:r>
              <a:rPr lang="fr-FR" altLang="fr-FR" i="1" dirty="0">
                <a:solidFill>
                  <a:srgbClr val="FF0000"/>
                </a:solidFill>
              </a:rPr>
              <a:t>les lui </a:t>
            </a:r>
            <a:r>
              <a:rPr lang="fr-FR" altLang="fr-FR" i="1" dirty="0"/>
              <a:t>ai rendus.</a:t>
            </a:r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endParaRPr lang="fr-FR" altLang="fr-FR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F60259-1F75-4281-9361-9CA4E32360BA}" type="slidenum">
              <a:rPr lang="fr-FR"/>
              <a:pPr>
                <a:defRPr/>
              </a:pPr>
              <a:t>3</a:t>
            </a:fld>
            <a:endParaRPr lang="fr-FR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14576"/>
              </p:ext>
            </p:extLst>
          </p:nvPr>
        </p:nvGraphicFramePr>
        <p:xfrm>
          <a:off x="1524000" y="1493173"/>
          <a:ext cx="6096000" cy="1954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09283892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201170200"/>
                    </a:ext>
                  </a:extLst>
                </a:gridCol>
              </a:tblGrid>
              <a:tr h="770218">
                <a:tc>
                  <a:txBody>
                    <a:bodyPr/>
                    <a:lstStyle/>
                    <a:p>
                      <a:pPr algn="ctr"/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1a </a:t>
                      </a:r>
                      <a:r>
                        <a:rPr kumimoji="0" lang="fr-FR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posizione</a:t>
                      </a: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</a:t>
                      </a:r>
                      <a:b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COI</a:t>
                      </a:r>
                      <a:endParaRPr lang="it-IT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2a </a:t>
                      </a:r>
                      <a:r>
                        <a:rPr kumimoji="0" lang="fr-FR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posizione</a:t>
                      </a: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</a:t>
                      </a:r>
                      <a:b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COD</a:t>
                      </a:r>
                      <a:endParaRPr lang="it-IT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145629"/>
                  </a:ext>
                </a:extLst>
              </a:tr>
              <a:tr h="11314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b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it-IT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l’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081952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438283"/>
              </p:ext>
            </p:extLst>
          </p:nvPr>
        </p:nvGraphicFramePr>
        <p:xfrm>
          <a:off x="1524000" y="4221088"/>
          <a:ext cx="6096000" cy="16695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09283892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201170200"/>
                    </a:ext>
                  </a:extLst>
                </a:gridCol>
              </a:tblGrid>
              <a:tr h="576324">
                <a:tc>
                  <a:txBody>
                    <a:bodyPr/>
                    <a:lstStyle/>
                    <a:p>
                      <a:pPr algn="ctr"/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1a </a:t>
                      </a:r>
                      <a:r>
                        <a:rPr kumimoji="0" lang="fr-FR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posizione</a:t>
                      </a: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</a:t>
                      </a:r>
                      <a:b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COD</a:t>
                      </a: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(3a pers.)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2a </a:t>
                      </a:r>
                      <a:r>
                        <a:rPr kumimoji="0" lang="fr-FR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posizione</a:t>
                      </a: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</a:t>
                      </a:r>
                      <a:b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COI</a:t>
                      </a: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(3a pers.)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145629"/>
                  </a:ext>
                </a:extLst>
              </a:tr>
              <a:tr h="8465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</a:t>
                      </a:r>
                      <a:endParaRPr lang="it-IT" b="1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lui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leur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08195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err="1" smtClean="0"/>
              <a:t>Regola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generale</a:t>
            </a:r>
            <a:endParaRPr lang="fr-FR" altLang="fr-FR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fr-FR" altLang="fr-FR" dirty="0"/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fr-FR" altLang="fr-FR" dirty="0" smtClean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i="1" dirty="0" smtClean="0"/>
              <a:t>Je </a:t>
            </a:r>
            <a:r>
              <a:rPr lang="fr-FR" altLang="fr-FR" i="1" dirty="0"/>
              <a:t>vais </a:t>
            </a:r>
            <a:r>
              <a:rPr lang="fr-FR" altLang="fr-FR" i="1" dirty="0">
                <a:solidFill>
                  <a:srgbClr val="FF0000"/>
                </a:solidFill>
              </a:rPr>
              <a:t>lui en </a:t>
            </a:r>
            <a:r>
              <a:rPr lang="fr-FR" altLang="fr-FR" i="1" dirty="0" smtClean="0"/>
              <a:t>donner. / </a:t>
            </a:r>
            <a:r>
              <a:rPr lang="fr-FR" altLang="fr-FR" i="1" dirty="0">
                <a:solidFill>
                  <a:srgbClr val="FF0000"/>
                </a:solidFill>
              </a:rPr>
              <a:t>Y en </a:t>
            </a:r>
            <a:r>
              <a:rPr lang="fr-FR" altLang="fr-FR" i="1" dirty="0"/>
              <a:t>a-t-il beaucoup ? </a:t>
            </a:r>
            <a:endParaRPr lang="fr-FR" altLang="fr-FR" i="1" dirty="0" smtClean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endParaRPr lang="fr-FR" altLang="fr-FR" i="1" dirty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endParaRPr lang="fr-FR" altLang="fr-FR" i="1" dirty="0" smtClean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endParaRPr lang="fr-FR" altLang="fr-FR" i="1" dirty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r>
              <a:rPr lang="fr-FR" altLang="fr-FR" i="1" dirty="0" smtClean="0"/>
              <a:t>Elle </a:t>
            </a:r>
            <a:r>
              <a:rPr lang="fr-FR" altLang="fr-FR" i="1" dirty="0" smtClean="0">
                <a:solidFill>
                  <a:srgbClr val="FF0000"/>
                </a:solidFill>
              </a:rPr>
              <a:t>les y </a:t>
            </a:r>
            <a:r>
              <a:rPr lang="fr-FR" altLang="fr-FR" i="1" dirty="0" smtClean="0"/>
              <a:t>conduira.</a:t>
            </a:r>
            <a:endParaRPr lang="fr-FR" altLang="fr-FR" i="1" dirty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endParaRPr lang="fr-FR" altLang="fr-FR" i="1" dirty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endParaRPr lang="fr-FR" altLang="fr-FR" i="1" dirty="0" smtClean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endParaRPr lang="fr-FR" altLang="fr-FR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F60259-1F75-4281-9361-9CA4E32360BA}" type="slidenum">
              <a:rPr lang="fr-FR"/>
              <a:pPr>
                <a:defRPr/>
              </a:pPr>
              <a:t>4</a:t>
            </a:fld>
            <a:endParaRPr lang="fr-FR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945685"/>
              </p:ext>
            </p:extLst>
          </p:nvPr>
        </p:nvGraphicFramePr>
        <p:xfrm>
          <a:off x="1524000" y="1417638"/>
          <a:ext cx="6096000" cy="1842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09283892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201170200"/>
                    </a:ext>
                  </a:extLst>
                </a:gridCol>
              </a:tblGrid>
              <a:tr h="517579">
                <a:tc>
                  <a:txBody>
                    <a:bodyPr/>
                    <a:lstStyle/>
                    <a:p>
                      <a:pPr algn="ctr"/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1a </a:t>
                      </a:r>
                      <a:r>
                        <a:rPr kumimoji="0" lang="fr-FR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posizione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2a </a:t>
                      </a:r>
                      <a:r>
                        <a:rPr kumimoji="0" lang="fr-FR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posizione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145629"/>
                  </a:ext>
                </a:extLst>
              </a:tr>
              <a:tr h="10161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m’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t’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it-IT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s’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it-IT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l’</a:t>
                      </a: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lui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nous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vous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</a:t>
                      </a: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leur </a:t>
                      </a:r>
                      <a:r>
                        <a:rPr kumimoji="0" lang="fr-FR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081952"/>
                  </a:ext>
                </a:extLst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022009"/>
              </p:ext>
            </p:extLst>
          </p:nvPr>
        </p:nvGraphicFramePr>
        <p:xfrm>
          <a:off x="1524000" y="4221088"/>
          <a:ext cx="6096000" cy="15337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09283892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201170200"/>
                    </a:ext>
                  </a:extLst>
                </a:gridCol>
              </a:tblGrid>
              <a:tr h="517547">
                <a:tc>
                  <a:txBody>
                    <a:bodyPr/>
                    <a:lstStyle/>
                    <a:p>
                      <a:pPr algn="ctr"/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1a </a:t>
                      </a:r>
                      <a:r>
                        <a:rPr kumimoji="0" lang="fr-FR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posizione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2a </a:t>
                      </a:r>
                      <a:r>
                        <a:rPr kumimoji="0" lang="fr-FR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posizione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9302"/>
                  </a:ext>
                </a:extLst>
              </a:tr>
              <a:tr h="10161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m’</a:t>
                      </a:r>
                      <a:r>
                        <a:rPr kumimoji="0" lang="fr-FR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t’</a:t>
                      </a:r>
                      <a:r>
                        <a:rPr kumimoji="0" lang="fr-FR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it-IT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fr-FR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s’</a:t>
                      </a:r>
                      <a:r>
                        <a:rPr kumimoji="0" lang="fr-FR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it-IT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fr-FR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l’</a:t>
                      </a:r>
                      <a:r>
                        <a:rPr kumimoji="0" lang="fr-FR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fr-FR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nous</a:t>
                      </a:r>
                      <a:r>
                        <a:rPr kumimoji="0" lang="fr-FR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fr-FR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vous</a:t>
                      </a:r>
                      <a:r>
                        <a:rPr kumimoji="0" lang="fr-FR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fr-FR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les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</a:t>
                      </a:r>
                      <a:endParaRPr kumimoji="0" lang="it-IT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081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68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Frasi imperative affermative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75" y="1600200"/>
            <a:ext cx="9140825" cy="4525963"/>
          </a:xfrm>
        </p:spPr>
        <p:txBody>
          <a:bodyPr/>
          <a:lstStyle/>
          <a:p>
            <a:pPr marL="0" lvl="0" indent="0" algn="ctr">
              <a:buNone/>
            </a:pPr>
            <a:endParaRPr lang="fr-FR" altLang="fr-FR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fr-FR" altLang="fr-FR" b="1" dirty="0" smtClean="0">
                <a:solidFill>
                  <a:prstClr val="black"/>
                </a:solidFill>
              </a:rPr>
              <a:t>In </a:t>
            </a:r>
            <a:r>
              <a:rPr lang="fr-FR" altLang="fr-FR" b="1" dirty="0" err="1" smtClean="0">
                <a:solidFill>
                  <a:prstClr val="black"/>
                </a:solidFill>
              </a:rPr>
              <a:t>queste</a:t>
            </a:r>
            <a:r>
              <a:rPr lang="fr-FR" altLang="fr-FR" b="1" dirty="0" smtClean="0">
                <a:solidFill>
                  <a:prstClr val="black"/>
                </a:solidFill>
              </a:rPr>
              <a:t> </a:t>
            </a:r>
            <a:r>
              <a:rPr lang="fr-FR" altLang="fr-FR" b="1" dirty="0" err="1" smtClean="0">
                <a:solidFill>
                  <a:prstClr val="black"/>
                </a:solidFill>
              </a:rPr>
              <a:t>frasi</a:t>
            </a:r>
            <a:r>
              <a:rPr lang="fr-FR" altLang="fr-FR" dirty="0" smtClean="0">
                <a:solidFill>
                  <a:prstClr val="black"/>
                </a:solidFill>
              </a:rPr>
              <a:t>, i </a:t>
            </a:r>
            <a:r>
              <a:rPr lang="fr-FR" altLang="fr-FR" dirty="0" err="1">
                <a:solidFill>
                  <a:prstClr val="black"/>
                </a:solidFill>
              </a:rPr>
              <a:t>pronomi</a:t>
            </a:r>
            <a:r>
              <a:rPr lang="fr-FR" altLang="fr-FR" dirty="0">
                <a:solidFill>
                  <a:prstClr val="black"/>
                </a:solidFill>
              </a:rPr>
              <a:t> si </a:t>
            </a:r>
            <a:r>
              <a:rPr lang="fr-FR" altLang="fr-FR" dirty="0" err="1" smtClean="0">
                <a:solidFill>
                  <a:prstClr val="black"/>
                </a:solidFill>
              </a:rPr>
              <a:t>combinano</a:t>
            </a:r>
            <a:r>
              <a:rPr lang="fr-FR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>
                <a:solidFill>
                  <a:prstClr val="black"/>
                </a:solidFill>
              </a:rPr>
              <a:t>in </a:t>
            </a:r>
            <a:r>
              <a:rPr lang="fr-FR" altLang="fr-FR" dirty="0" err="1">
                <a:solidFill>
                  <a:prstClr val="black"/>
                </a:solidFill>
              </a:rPr>
              <a:t>quest’ordine</a:t>
            </a:r>
            <a:r>
              <a:rPr lang="fr-FR" altLang="fr-FR" dirty="0">
                <a:solidFill>
                  <a:prstClr val="black"/>
                </a:solidFill>
              </a:rPr>
              <a:t>:</a:t>
            </a:r>
            <a:br>
              <a:rPr lang="fr-FR" altLang="fr-FR" dirty="0">
                <a:solidFill>
                  <a:prstClr val="black"/>
                </a:solidFill>
              </a:rPr>
            </a:br>
            <a:r>
              <a:rPr lang="fr-FR" altLang="fr-FR" dirty="0">
                <a:solidFill>
                  <a:prstClr val="black"/>
                </a:solidFill>
              </a:rPr>
              <a:t/>
            </a:r>
            <a:br>
              <a:rPr lang="fr-FR" altLang="fr-FR" dirty="0">
                <a:solidFill>
                  <a:prstClr val="black"/>
                </a:solidFill>
              </a:rPr>
            </a:br>
            <a:r>
              <a:rPr lang="fr-FR" altLang="fr-FR" b="1" dirty="0" err="1">
                <a:solidFill>
                  <a:srgbClr val="FF0000"/>
                </a:solidFill>
              </a:rPr>
              <a:t>pronome</a:t>
            </a:r>
            <a:r>
              <a:rPr lang="fr-FR" altLang="fr-FR" b="1" dirty="0">
                <a:solidFill>
                  <a:srgbClr val="FF0000"/>
                </a:solidFill>
              </a:rPr>
              <a:t> </a:t>
            </a:r>
            <a:r>
              <a:rPr lang="fr-FR" altLang="fr-FR" b="1" i="1" dirty="0" smtClean="0">
                <a:solidFill>
                  <a:srgbClr val="FF0000"/>
                </a:solidFill>
              </a:rPr>
              <a:t>COD</a:t>
            </a:r>
            <a:r>
              <a:rPr lang="fr-FR" altLang="fr-FR" b="1" dirty="0" smtClean="0">
                <a:solidFill>
                  <a:srgbClr val="FF0000"/>
                </a:solidFill>
              </a:rPr>
              <a:t> </a:t>
            </a:r>
            <a:r>
              <a:rPr lang="fr-FR" altLang="fr-FR" dirty="0">
                <a:solidFill>
                  <a:prstClr val="black"/>
                </a:solidFill>
              </a:rPr>
              <a:t>+ </a:t>
            </a:r>
            <a:r>
              <a:rPr lang="fr-FR" altLang="fr-FR" b="1" dirty="0" err="1">
                <a:solidFill>
                  <a:srgbClr val="FF0000"/>
                </a:solidFill>
              </a:rPr>
              <a:t>pronome</a:t>
            </a:r>
            <a:r>
              <a:rPr lang="fr-FR" altLang="fr-FR" b="1" dirty="0">
                <a:solidFill>
                  <a:srgbClr val="FF0000"/>
                </a:solidFill>
              </a:rPr>
              <a:t> </a:t>
            </a:r>
            <a:r>
              <a:rPr lang="fr-FR" altLang="fr-FR" b="1" i="1" dirty="0" smtClean="0">
                <a:solidFill>
                  <a:srgbClr val="FF0000"/>
                </a:solidFill>
              </a:rPr>
              <a:t>COI</a:t>
            </a:r>
            <a:endParaRPr lang="fr-FR" altLang="fr-FR" b="1" i="1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fr-FR" altLang="fr-FR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it-IT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it-IT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it-IT" b="1" dirty="0">
                <a:solidFill>
                  <a:prstClr val="black"/>
                </a:solidFill>
              </a:rPr>
              <a:t>Inoltre: </a:t>
            </a:r>
            <a:r>
              <a:rPr lang="it-IT" b="1" i="1" dirty="0">
                <a:solidFill>
                  <a:srgbClr val="FF0000"/>
                </a:solidFill>
              </a:rPr>
              <a:t>y</a:t>
            </a:r>
            <a:r>
              <a:rPr lang="it-IT" dirty="0">
                <a:solidFill>
                  <a:prstClr val="black"/>
                </a:solidFill>
              </a:rPr>
              <a:t> e </a:t>
            </a:r>
            <a:r>
              <a:rPr lang="it-IT" b="1" i="1" dirty="0">
                <a:solidFill>
                  <a:srgbClr val="FF0000"/>
                </a:solidFill>
              </a:rPr>
              <a:t>en</a:t>
            </a:r>
            <a:r>
              <a:rPr lang="it-IT" dirty="0">
                <a:solidFill>
                  <a:prstClr val="black"/>
                </a:solidFill>
              </a:rPr>
              <a:t> sono sempre nella </a:t>
            </a:r>
            <a:r>
              <a:rPr lang="it-IT" b="1" dirty="0">
                <a:solidFill>
                  <a:srgbClr val="FF0000"/>
                </a:solidFill>
              </a:rPr>
              <a:t>seconda </a:t>
            </a:r>
            <a:r>
              <a:rPr lang="it-IT" b="1" dirty="0" smtClean="0">
                <a:solidFill>
                  <a:srgbClr val="FF0000"/>
                </a:solidFill>
              </a:rPr>
              <a:t>posizione</a:t>
            </a:r>
          </a:p>
          <a:p>
            <a:pPr marL="0" indent="0" algn="ctr">
              <a:buNone/>
            </a:pP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ATTENZIONE</a:t>
            </a:r>
            <a:r>
              <a:rPr lang="it-IT" b="1" dirty="0"/>
              <a:t>! </a:t>
            </a:r>
            <a:r>
              <a:rPr lang="it-IT" i="1" dirty="0" smtClean="0"/>
              <a:t>moi</a:t>
            </a:r>
            <a:r>
              <a:rPr lang="it-IT" dirty="0" smtClean="0"/>
              <a:t>/</a:t>
            </a:r>
            <a:r>
              <a:rPr lang="it-IT" i="1" dirty="0" err="1" smtClean="0"/>
              <a:t>toi</a:t>
            </a:r>
            <a:r>
              <a:rPr lang="it-IT" i="1" dirty="0" smtClean="0"/>
              <a:t>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b="1" i="1" dirty="0">
                <a:solidFill>
                  <a:srgbClr val="FF0000"/>
                </a:solidFill>
                <a:sym typeface="Wingdings" panose="05000000000000000000" pitchFamily="2" charset="2"/>
              </a:rPr>
              <a:t>m’</a:t>
            </a:r>
            <a:r>
              <a:rPr lang="it-IT" dirty="0">
                <a:sym typeface="Wingdings" panose="05000000000000000000" pitchFamily="2" charset="2"/>
              </a:rPr>
              <a:t>/</a:t>
            </a:r>
            <a:r>
              <a:rPr lang="it-IT" b="1" i="1" dirty="0">
                <a:solidFill>
                  <a:srgbClr val="FF0000"/>
                </a:solidFill>
                <a:sym typeface="Wingdings" panose="05000000000000000000" pitchFamily="2" charset="2"/>
              </a:rPr>
              <a:t>t’ </a:t>
            </a:r>
            <a:r>
              <a:rPr lang="it-IT" dirty="0">
                <a:sym typeface="Wingdings" panose="05000000000000000000" pitchFamily="2" charset="2"/>
              </a:rPr>
              <a:t>+ 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y</a:t>
            </a:r>
            <a:r>
              <a:rPr lang="it-IT" dirty="0" smtClean="0">
                <a:sym typeface="Wingdings" panose="05000000000000000000" pitchFamily="2" charset="2"/>
              </a:rPr>
              <a:t>/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en</a:t>
            </a:r>
            <a:endParaRPr lang="it-IT" b="1" i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lvl="0" indent="0" algn="ctr">
              <a:buNone/>
            </a:pPr>
            <a:endParaRPr lang="it-IT" b="1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999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</a:t>
            </a:r>
            <a:r>
              <a:rPr lang="it-IT" dirty="0" smtClean="0"/>
              <a:t>rasi imperative affermative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fr-FR" altLang="fr-FR" dirty="0"/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fr-FR" altLang="fr-FR" dirty="0"/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fr-FR" altLang="fr-FR" dirty="0"/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fr-FR" altLang="fr-FR" dirty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r>
              <a:rPr lang="fr-FR" altLang="fr-FR" i="1" dirty="0" smtClean="0"/>
              <a:t>Dis-</a:t>
            </a:r>
            <a:r>
              <a:rPr lang="fr-FR" altLang="fr-FR" i="1" dirty="0" smtClean="0">
                <a:solidFill>
                  <a:srgbClr val="FF0000"/>
                </a:solidFill>
              </a:rPr>
              <a:t>le-moi</a:t>
            </a:r>
            <a:r>
              <a:rPr lang="fr-FR" altLang="fr-FR" i="1" dirty="0" smtClean="0"/>
              <a:t> !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91134"/>
              </p:ext>
            </p:extLst>
          </p:nvPr>
        </p:nvGraphicFramePr>
        <p:xfrm>
          <a:off x="1524000" y="1734114"/>
          <a:ext cx="6096000" cy="2354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09283892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201170200"/>
                    </a:ext>
                  </a:extLst>
                </a:gridCol>
              </a:tblGrid>
              <a:tr h="614778">
                <a:tc>
                  <a:txBody>
                    <a:bodyPr/>
                    <a:lstStyle/>
                    <a:p>
                      <a:pPr algn="ctr"/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1a </a:t>
                      </a:r>
                      <a:r>
                        <a:rPr kumimoji="0" lang="fr-FR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posizione</a:t>
                      </a: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COD</a:t>
                      </a:r>
                      <a:endParaRPr lang="it-IT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2a </a:t>
                      </a:r>
                      <a:r>
                        <a:rPr kumimoji="0" lang="fr-FR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posizione</a:t>
                      </a: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COI</a:t>
                      </a:r>
                      <a:endParaRPr lang="it-IT" i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145629"/>
                  </a:ext>
                </a:extLst>
              </a:tr>
              <a:tr h="15316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it-IT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moi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toi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lui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it-IT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it-IT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it-IT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br>
                        <a:rPr kumimoji="0" lang="it-IT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it-IT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leur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081952"/>
                  </a:ext>
                </a:extLst>
              </a:tr>
            </a:tbl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247666"/>
            <a:ext cx="1895872" cy="238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05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/>
              <a:t>Frasi imperative affermative </a:t>
            </a:r>
            <a:endParaRPr lang="fr-FR" altLang="fr-FR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369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fr-FR" altLang="fr-FR" dirty="0"/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fr-FR" altLang="fr-FR" dirty="0" smtClean="0"/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fr-FR" altLang="fr-FR" dirty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r>
              <a:rPr lang="fr-FR" altLang="fr-FR" i="1" dirty="0" smtClean="0"/>
              <a:t>Accompagne-</a:t>
            </a:r>
            <a:r>
              <a:rPr lang="fr-FR" altLang="fr-FR" i="1" dirty="0" smtClean="0">
                <a:solidFill>
                  <a:srgbClr val="FF0000"/>
                </a:solidFill>
              </a:rPr>
              <a:t>les-y</a:t>
            </a:r>
            <a:r>
              <a:rPr lang="fr-FR" altLang="fr-FR" i="1" dirty="0" smtClean="0"/>
              <a:t> ! </a:t>
            </a:r>
            <a:r>
              <a:rPr lang="fr-FR" altLang="fr-FR" dirty="0" smtClean="0"/>
              <a:t>/</a:t>
            </a:r>
            <a:r>
              <a:rPr lang="fr-FR" altLang="fr-FR" i="1" dirty="0" smtClean="0"/>
              <a:t> </a:t>
            </a:r>
            <a:r>
              <a:rPr lang="fr-FR" altLang="fr-FR" i="1" dirty="0" err="1" smtClean="0"/>
              <a:t>Fais-</a:t>
            </a:r>
            <a:r>
              <a:rPr lang="fr-FR" altLang="fr-FR" i="1" dirty="0" err="1" smtClean="0">
                <a:solidFill>
                  <a:srgbClr val="FF0000"/>
                </a:solidFill>
              </a:rPr>
              <a:t>m’y</a:t>
            </a:r>
            <a:r>
              <a:rPr lang="fr-FR" altLang="fr-FR" i="1" dirty="0" smtClean="0"/>
              <a:t> penser !</a:t>
            </a:r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endParaRPr lang="fr-FR" altLang="fr-FR" i="1" dirty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endParaRPr lang="fr-FR" altLang="fr-FR" i="1" dirty="0" smtClean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endParaRPr lang="fr-FR" altLang="fr-FR" i="1" dirty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r>
              <a:rPr lang="fr-FR" altLang="fr-FR" i="1" dirty="0" smtClean="0"/>
              <a:t>Parlons-</a:t>
            </a:r>
            <a:r>
              <a:rPr lang="fr-FR" altLang="fr-FR" i="1" dirty="0" smtClean="0">
                <a:solidFill>
                  <a:srgbClr val="FF0000"/>
                </a:solidFill>
              </a:rPr>
              <a:t>leur-en</a:t>
            </a:r>
            <a:r>
              <a:rPr lang="fr-FR" altLang="fr-FR" i="1" dirty="0" smtClean="0"/>
              <a:t> ! </a:t>
            </a:r>
            <a:r>
              <a:rPr lang="fr-FR" altLang="fr-FR" dirty="0" smtClean="0"/>
              <a:t>/</a:t>
            </a:r>
            <a:r>
              <a:rPr lang="fr-FR" altLang="fr-FR" i="1" dirty="0" smtClean="0"/>
              <a:t> Occupe-</a:t>
            </a:r>
            <a:r>
              <a:rPr lang="fr-FR" altLang="fr-FR" i="1" dirty="0" smtClean="0">
                <a:solidFill>
                  <a:srgbClr val="FF0000"/>
                </a:solidFill>
              </a:rPr>
              <a:t>t’en</a:t>
            </a:r>
            <a:r>
              <a:rPr lang="fr-FR" altLang="fr-FR" i="1" dirty="0" smtClean="0"/>
              <a:t> 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F60259-1F75-4281-9361-9CA4E32360BA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257622"/>
              </p:ext>
            </p:extLst>
          </p:nvPr>
        </p:nvGraphicFramePr>
        <p:xfrm>
          <a:off x="1524000" y="1556792"/>
          <a:ext cx="6096000" cy="1765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09283892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201170200"/>
                    </a:ext>
                  </a:extLst>
                </a:gridCol>
              </a:tblGrid>
              <a:tr h="517579">
                <a:tc>
                  <a:txBody>
                    <a:bodyPr/>
                    <a:lstStyle/>
                    <a:p>
                      <a:pPr algn="ctr"/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1a </a:t>
                      </a:r>
                      <a:r>
                        <a:rPr kumimoji="0" lang="fr-FR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posizione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2a </a:t>
                      </a:r>
                      <a:r>
                        <a:rPr kumimoji="0" lang="fr-FR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posizione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145629"/>
                  </a:ext>
                </a:extLst>
              </a:tr>
              <a:tr h="10161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m’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t’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it-IT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l’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it-IT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kumimoji="0" lang="fr-F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kumimoji="0" lang="fr-F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it-IT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</a:t>
                      </a:r>
                      <a:endParaRPr kumimoji="0" lang="it-IT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</a:t>
                      </a:r>
                    </a:p>
                    <a:p>
                      <a:pPr algn="ctr"/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081952"/>
                  </a:ext>
                </a:extLst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62802"/>
              </p:ext>
            </p:extLst>
          </p:nvPr>
        </p:nvGraphicFramePr>
        <p:xfrm>
          <a:off x="1524000" y="4005064"/>
          <a:ext cx="6096000" cy="1842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09283892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201170200"/>
                    </a:ext>
                  </a:extLst>
                </a:gridCol>
              </a:tblGrid>
              <a:tr h="517547">
                <a:tc>
                  <a:txBody>
                    <a:bodyPr/>
                    <a:lstStyle/>
                    <a:p>
                      <a:pPr algn="ctr"/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1a </a:t>
                      </a:r>
                      <a:r>
                        <a:rPr kumimoji="0" lang="fr-FR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posizione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2a </a:t>
                      </a:r>
                      <a:r>
                        <a:rPr kumimoji="0" lang="fr-FR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posizione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9302"/>
                  </a:ext>
                </a:extLst>
              </a:tr>
              <a:tr h="10161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m’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t’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it-IT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l’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kumimoji="0" lang="it-IT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lui</a:t>
                      </a: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  <a:r>
                        <a:rPr kumimoji="0" lang="fr-F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  <a:r>
                        <a:rPr kumimoji="0" lang="fr-F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</a:t>
                      </a:r>
                      <a:r>
                        <a:rPr kumimoji="0" lang="fr-F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it-IT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leur</a:t>
                      </a:r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</a:t>
                      </a:r>
                      <a:endParaRPr kumimoji="0" lang="it-IT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endParaRPr lang="it-IT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081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8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Posizione dei </a:t>
            </a:r>
            <a:r>
              <a:rPr lang="it-IT" dirty="0" smtClean="0"/>
              <a:t>pronomi accoppiati nella </a:t>
            </a:r>
            <a:r>
              <a:rPr lang="it-IT" dirty="0" smtClean="0"/>
              <a:t>frase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676456" cy="45259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Precedono il verbo </a:t>
            </a:r>
            <a:r>
              <a:rPr lang="it-IT" dirty="0" smtClean="0"/>
              <a:t>(infinito, tempo semplice o composto, imperativo negativo)</a:t>
            </a:r>
            <a:endParaRPr lang="it-IT" dirty="0"/>
          </a:p>
          <a:p>
            <a:pPr marL="0" indent="0">
              <a:buNone/>
            </a:pP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>Je </a:t>
            </a:r>
            <a:r>
              <a:rPr lang="it-IT" i="1" dirty="0" err="1" smtClean="0"/>
              <a:t>vais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lu</a:t>
            </a:r>
            <a:r>
              <a:rPr lang="it-IT" i="1" dirty="0" smtClean="0">
                <a:solidFill>
                  <a:srgbClr val="FF0000"/>
                </a:solidFill>
              </a:rPr>
              <a:t>i en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smtClean="0"/>
              <a:t>parler. / Ne </a:t>
            </a:r>
            <a:r>
              <a:rPr lang="it-IT" i="1" dirty="0" err="1" smtClean="0">
                <a:solidFill>
                  <a:srgbClr val="FF0000"/>
                </a:solidFill>
              </a:rPr>
              <a:t>les</a:t>
            </a:r>
            <a:r>
              <a:rPr lang="it-IT" i="1" dirty="0" smtClean="0">
                <a:solidFill>
                  <a:srgbClr val="FF0000"/>
                </a:solidFill>
              </a:rPr>
              <a:t> y </a:t>
            </a:r>
            <a:r>
              <a:rPr lang="it-IT" i="1" dirty="0" err="1" smtClean="0"/>
              <a:t>invite</a:t>
            </a:r>
            <a:r>
              <a:rPr lang="it-IT" i="1" dirty="0" smtClean="0"/>
              <a:t> </a:t>
            </a:r>
            <a:r>
              <a:rPr lang="it-IT" i="1" dirty="0" err="1" smtClean="0"/>
              <a:t>pas</a:t>
            </a:r>
            <a:r>
              <a:rPr lang="it-IT" i="1" dirty="0" smtClean="0"/>
              <a:t> </a:t>
            </a:r>
            <a:r>
              <a:rPr lang="it-IT" i="1" dirty="0" smtClean="0"/>
              <a:t>!</a:t>
            </a:r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r>
              <a:rPr lang="it-IT" sz="3200" b="1" dirty="0" smtClean="0">
                <a:solidFill>
                  <a:prstClr val="black"/>
                </a:solidFill>
              </a:rPr>
              <a:t>⚠ </a:t>
            </a:r>
            <a:r>
              <a:rPr lang="it-IT" dirty="0" smtClean="0">
                <a:solidFill>
                  <a:prstClr val="black"/>
                </a:solidFill>
              </a:rPr>
              <a:t>Alcune</a:t>
            </a:r>
            <a:r>
              <a:rPr lang="it-IT" b="1" dirty="0" smtClean="0">
                <a:solidFill>
                  <a:prstClr val="black"/>
                </a:solidFill>
              </a:rPr>
              <a:t> eccezioni </a:t>
            </a:r>
            <a:r>
              <a:rPr lang="it-IT" dirty="0" smtClean="0">
                <a:solidFill>
                  <a:prstClr val="black"/>
                </a:solidFill>
              </a:rPr>
              <a:t>con l’</a:t>
            </a:r>
            <a:r>
              <a:rPr lang="it-IT" b="1" dirty="0" smtClean="0">
                <a:solidFill>
                  <a:prstClr val="black"/>
                </a:solidFill>
              </a:rPr>
              <a:t>infinito </a:t>
            </a:r>
            <a:r>
              <a:rPr lang="it-IT" dirty="0">
                <a:solidFill>
                  <a:prstClr val="black"/>
                </a:solidFill>
                <a:sym typeface="Wingdings" panose="05000000000000000000" pitchFamily="2" charset="2"/>
              </a:rPr>
              <a:t/>
            </a:r>
            <a:br>
              <a:rPr lang="it-IT" dirty="0">
                <a:solidFill>
                  <a:prstClr val="black"/>
                </a:solidFill>
                <a:sym typeface="Wingdings" panose="05000000000000000000" pitchFamily="2" charset="2"/>
              </a:rPr>
            </a:br>
            <a:r>
              <a:rPr lang="it-IT" dirty="0" smtClean="0">
                <a:solidFill>
                  <a:prstClr val="black"/>
                </a:solidFill>
                <a:sym typeface="Wingdings" panose="05000000000000000000" pitchFamily="2" charset="2"/>
              </a:rPr>
              <a:t>    Esempio: </a:t>
            </a:r>
            <a:r>
              <a:rPr lang="it-IT" i="1" dirty="0" smtClean="0">
                <a:solidFill>
                  <a:prstClr val="black"/>
                </a:solidFill>
              </a:rPr>
              <a:t>On </a:t>
            </a:r>
            <a:r>
              <a:rPr lang="it-IT" i="1" dirty="0" smtClean="0"/>
              <a:t>le lui </a:t>
            </a:r>
            <a:r>
              <a:rPr lang="it-IT" i="1" dirty="0" smtClean="0">
                <a:solidFill>
                  <a:prstClr val="black"/>
                </a:solidFill>
              </a:rPr>
              <a:t>a </a:t>
            </a:r>
            <a:r>
              <a:rPr lang="it-IT" i="1" dirty="0" err="1" smtClean="0">
                <a:solidFill>
                  <a:prstClr val="black"/>
                </a:solidFill>
              </a:rPr>
              <a:t>fait</a:t>
            </a:r>
            <a:r>
              <a:rPr lang="it-IT" i="1" dirty="0" smtClean="0">
                <a:solidFill>
                  <a:prstClr val="black"/>
                </a:solidFill>
              </a:rPr>
              <a:t> </a:t>
            </a:r>
            <a:r>
              <a:rPr lang="it-IT" i="1" dirty="0" err="1" smtClean="0">
                <a:solidFill>
                  <a:prstClr val="black"/>
                </a:solidFill>
              </a:rPr>
              <a:t>répéter</a:t>
            </a:r>
            <a:r>
              <a:rPr lang="it-IT" dirty="0" smtClean="0">
                <a:solidFill>
                  <a:prstClr val="black"/>
                </a:solidFill>
              </a:rPr>
              <a:t>.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Seguono l’imperativo </a:t>
            </a:r>
            <a:r>
              <a:rPr lang="it-IT" b="1" dirty="0" smtClean="0">
                <a:solidFill>
                  <a:srgbClr val="FF0000"/>
                </a:solidFill>
              </a:rPr>
              <a:t>affermativo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smtClean="0"/>
              <a:t>con 2 trattini)</a:t>
            </a:r>
            <a:endParaRPr lang="it-IT" dirty="0" smtClean="0"/>
          </a:p>
          <a:p>
            <a:pPr marL="0" indent="0">
              <a:buNone/>
            </a:pP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err="1" smtClean="0"/>
              <a:t>Offrez-</a:t>
            </a:r>
            <a:r>
              <a:rPr lang="it-IT" i="1" dirty="0" err="1" smtClean="0">
                <a:solidFill>
                  <a:srgbClr val="FF0000"/>
                </a:solidFill>
              </a:rPr>
              <a:t>les-nous</a:t>
            </a:r>
            <a:r>
              <a:rPr lang="it-IT" i="1" dirty="0" smtClean="0"/>
              <a:t> !</a:t>
            </a:r>
            <a:endParaRPr lang="fr-FR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699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313</Words>
  <Application>Microsoft Office PowerPoint</Application>
  <PresentationFormat>Presentazione su schermo (4:3)</PresentationFormat>
  <Paragraphs>97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Office Theme</vt:lpstr>
      <vt:lpstr>Les doubles pronoms</vt:lpstr>
      <vt:lpstr>Regola generale</vt:lpstr>
      <vt:lpstr>Regola generale</vt:lpstr>
      <vt:lpstr>Regola generale</vt:lpstr>
      <vt:lpstr>Frasi imperative affermative </vt:lpstr>
      <vt:lpstr>Frasi imperative affermative </vt:lpstr>
      <vt:lpstr>Frasi imperative affermative </vt:lpstr>
      <vt:lpstr>Posizione dei pronomi accoppiati nella frase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féminin</dc:title>
  <dc:creator>Margot Legrand</dc:creator>
  <cp:lastModifiedBy>Utente Windows</cp:lastModifiedBy>
  <cp:revision>52</cp:revision>
  <dcterms:created xsi:type="dcterms:W3CDTF">2017-09-18T09:49:09Z</dcterms:created>
  <dcterms:modified xsi:type="dcterms:W3CDTF">2018-03-14T10:44:26Z</dcterms:modified>
</cp:coreProperties>
</file>