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69" r:id="rId6"/>
    <p:sldId id="267" r:id="rId7"/>
    <p:sldId id="265" r:id="rId8"/>
    <p:sldId id="270" r:id="rId9"/>
    <p:sldId id="272" r:id="rId10"/>
    <p:sldId id="266" r:id="rId11"/>
    <p:sldId id="271" r:id="rId12"/>
    <p:sldId id="273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54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08A4E-52F7-4D12-BFE3-D298B7F09F34}" type="datetimeFigureOut">
              <a:rPr lang="fr-FR"/>
              <a:pPr>
                <a:defRPr/>
              </a:pPr>
              <a:t>20/03/2018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7DE4EA-D4F5-4695-AF2E-7DFD916243F6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42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subjonctif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subjonctif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4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subjonctif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subjonctif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subjonctif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subjonctif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E3F0-3BAF-46A6-8AFC-F9FCCB84584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4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sz="6000" dirty="0" smtClean="0"/>
              <a:t>Le subjonctif</a:t>
            </a:r>
            <a:endParaRPr lang="fr-FR" altLang="fr-FR" sz="6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Congiuntivo presente: esempi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>Il est </a:t>
            </a:r>
            <a:r>
              <a:rPr lang="it-IT" i="1" dirty="0" err="1" smtClean="0"/>
              <a:t>urgent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l’on </a:t>
            </a:r>
            <a:r>
              <a:rPr lang="it-IT" i="1" dirty="0" err="1" smtClean="0">
                <a:solidFill>
                  <a:srgbClr val="FF0000"/>
                </a:solidFill>
              </a:rPr>
              <a:t>prenne</a:t>
            </a:r>
            <a:r>
              <a:rPr lang="it-IT" i="1" dirty="0" smtClean="0"/>
              <a:t> </a:t>
            </a:r>
          </a:p>
          <a:p>
            <a:pPr marL="0" indent="0">
              <a:buNone/>
            </a:pPr>
            <a:r>
              <a:rPr lang="it-IT" i="1" dirty="0" err="1"/>
              <a:t>d</a:t>
            </a:r>
            <a:r>
              <a:rPr lang="it-IT" i="1" dirty="0" err="1" smtClean="0"/>
              <a:t>es</a:t>
            </a:r>
            <a:r>
              <a:rPr lang="it-IT" i="1" dirty="0" smtClean="0"/>
              <a:t> </a:t>
            </a:r>
            <a:r>
              <a:rPr lang="it-IT" i="1" dirty="0" err="1" smtClean="0"/>
              <a:t>mesures</a:t>
            </a:r>
            <a:r>
              <a:rPr lang="it-IT" i="1" dirty="0" smtClean="0"/>
              <a:t> </a:t>
            </a:r>
            <a:r>
              <a:rPr lang="it-IT" i="1" dirty="0" err="1" smtClean="0"/>
              <a:t>contre</a:t>
            </a:r>
            <a:r>
              <a:rPr lang="it-IT" i="1" dirty="0" smtClean="0"/>
              <a:t> le </a:t>
            </a:r>
            <a:r>
              <a:rPr lang="it-IT" i="1" dirty="0" err="1" smtClean="0"/>
              <a:t>racisme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Il est nécessaire </a:t>
            </a:r>
            <a:r>
              <a:rPr lang="it-IT" i="1" dirty="0" err="1" smtClean="0"/>
              <a:t>que</a:t>
            </a:r>
            <a:r>
              <a:rPr lang="it-IT" i="1" dirty="0" smtClean="0"/>
              <a:t> le </a:t>
            </a:r>
          </a:p>
          <a:p>
            <a:pPr marL="0" indent="0">
              <a:buNone/>
            </a:pPr>
            <a:r>
              <a:rPr lang="it-IT" i="1" dirty="0" err="1" smtClean="0"/>
              <a:t>gouvernement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modifie</a:t>
            </a:r>
            <a:r>
              <a:rPr lang="it-IT" i="1" dirty="0" smtClean="0"/>
              <a:t> la </a:t>
            </a:r>
            <a:r>
              <a:rPr lang="it-IT" i="1" dirty="0" err="1" smtClean="0"/>
              <a:t>loi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Il </a:t>
            </a:r>
            <a:r>
              <a:rPr lang="it-IT" i="1" dirty="0" err="1" smtClean="0"/>
              <a:t>faut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</a:t>
            </a:r>
            <a:r>
              <a:rPr lang="it-IT" i="1" dirty="0" err="1" smtClean="0"/>
              <a:t>les</a:t>
            </a:r>
            <a:r>
              <a:rPr lang="it-IT" i="1" dirty="0"/>
              <a:t> </a:t>
            </a:r>
            <a:r>
              <a:rPr lang="it-IT" i="1" dirty="0" err="1" smtClean="0"/>
              <a:t>citoyens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soient</a:t>
            </a:r>
            <a:r>
              <a:rPr lang="it-IT" i="1" dirty="0" smtClean="0"/>
              <a:t> </a:t>
            </a:r>
          </a:p>
          <a:p>
            <a:pPr marL="0" indent="0">
              <a:buNone/>
            </a:pPr>
            <a:r>
              <a:rPr lang="it-IT" i="1" dirty="0" smtClean="0"/>
              <a:t>plus </a:t>
            </a:r>
            <a:r>
              <a:rPr lang="it-IT" i="1" dirty="0" err="1" smtClean="0"/>
              <a:t>altruistes</a:t>
            </a:r>
            <a:r>
              <a:rPr lang="it-IT" i="1" dirty="0" smtClean="0"/>
              <a:t> et </a:t>
            </a:r>
            <a:r>
              <a:rPr lang="it-IT" i="1" dirty="0" err="1" smtClean="0"/>
              <a:t>solidaires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 smtClean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931" y="1914525"/>
            <a:ext cx="3292856" cy="37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9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Congiuntivo passato: 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i="1" dirty="0" err="1" smtClean="0"/>
              <a:t>Subjonctif</a:t>
            </a:r>
            <a:r>
              <a:rPr lang="it-IT" i="1" dirty="0" smtClean="0"/>
              <a:t> </a:t>
            </a:r>
            <a:r>
              <a:rPr lang="it-IT" i="1" dirty="0" err="1" smtClean="0"/>
              <a:t>passé</a:t>
            </a:r>
            <a:r>
              <a:rPr lang="it-IT" i="1" dirty="0" smtClean="0"/>
              <a:t> =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congiuntivo</a:t>
            </a:r>
            <a:r>
              <a:rPr lang="it-IT" dirty="0" smtClean="0"/>
              <a:t> </a:t>
            </a:r>
            <a:r>
              <a:rPr lang="it-IT" dirty="0"/>
              <a:t>di </a:t>
            </a:r>
            <a:r>
              <a:rPr lang="it-IT" b="1" i="1" dirty="0" err="1">
                <a:solidFill>
                  <a:srgbClr val="FF0000"/>
                </a:solidFill>
              </a:rPr>
              <a:t>être</a:t>
            </a:r>
            <a:r>
              <a:rPr lang="it-IT" dirty="0"/>
              <a:t>/</a:t>
            </a:r>
            <a:r>
              <a:rPr lang="it-IT" b="1" i="1" dirty="0" err="1">
                <a:solidFill>
                  <a:srgbClr val="FF0000"/>
                </a:solidFill>
              </a:rPr>
              <a:t>avoir</a:t>
            </a:r>
            <a:r>
              <a:rPr lang="it-IT" i="1" dirty="0"/>
              <a:t> </a:t>
            </a:r>
            <a:r>
              <a:rPr lang="it-IT" dirty="0"/>
              <a:t>+ </a:t>
            </a:r>
            <a:r>
              <a:rPr lang="it-IT" b="1" dirty="0">
                <a:solidFill>
                  <a:srgbClr val="FF0000"/>
                </a:solidFill>
              </a:rPr>
              <a:t>participio </a:t>
            </a:r>
            <a:r>
              <a:rPr lang="it-IT" b="1" dirty="0" smtClean="0">
                <a:solidFill>
                  <a:srgbClr val="FF0000"/>
                </a:solidFill>
              </a:rPr>
              <a:t>passato</a:t>
            </a:r>
          </a:p>
          <a:p>
            <a:pPr marL="0" indent="0" algn="ctr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i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043843"/>
              </p:ext>
            </p:extLst>
          </p:nvPr>
        </p:nvGraphicFramePr>
        <p:xfrm>
          <a:off x="0" y="3270802"/>
          <a:ext cx="473625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6252">
                  <a:extLst>
                    <a:ext uri="{9D8B030D-6E8A-4147-A177-3AD203B41FA5}">
                      <a16:colId xmlns:a16="http://schemas.microsoft.com/office/drawing/2014/main" val="1685085806"/>
                    </a:ext>
                  </a:extLst>
                </a:gridCol>
              </a:tblGrid>
              <a:tr h="2752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allé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(e)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arrivé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(e)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qu’elle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soit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entrée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soyons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sorti(e)s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soyez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parti(e)s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soient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devenus</a:t>
                      </a:r>
                      <a:endParaRPr kumimoji="0" lang="it-IT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88760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19708"/>
              </p:ext>
            </p:extLst>
          </p:nvPr>
        </p:nvGraphicFramePr>
        <p:xfrm>
          <a:off x="4736252" y="3261551"/>
          <a:ext cx="395054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548">
                  <a:extLst>
                    <a:ext uri="{9D8B030D-6E8A-4147-A177-3AD203B41FA5}">
                      <a16:colId xmlns:a16="http://schemas.microsoft.com/office/drawing/2014/main" val="2589614413"/>
                    </a:ext>
                  </a:extLst>
                </a:gridCol>
              </a:tblGrid>
              <a:tr h="26800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j’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</a:t>
                      </a:r>
                      <a:endParaRPr kumimoji="0" lang="it-IT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aies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été</a:t>
                      </a:r>
                      <a:endParaRPr kumimoji="0" lang="it-IT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qu’elle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ait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fait</a:t>
                      </a:r>
                      <a:endParaRPr kumimoji="0" lang="it-IT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ayons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</a:t>
                      </a:r>
                      <a:endParaRPr kumimoji="0" lang="it-IT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ayez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voulu</a:t>
                      </a:r>
                      <a:endParaRPr kumimoji="0" lang="it-IT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aient</a:t>
                      </a:r>
                      <a:r>
                        <a:rPr kumimoji="0" lang="it-IT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dû</a:t>
                      </a:r>
                      <a:endParaRPr kumimoji="0" lang="it-IT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6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0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Congiuntivo passato: 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2262" y="160865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i="1" dirty="0"/>
              <a:t>Je </a:t>
            </a:r>
            <a:r>
              <a:rPr lang="it-IT" i="1" dirty="0" err="1"/>
              <a:t>suis</a:t>
            </a:r>
            <a:r>
              <a:rPr lang="it-IT" i="1" dirty="0"/>
              <a:t> </a:t>
            </a:r>
            <a:r>
              <a:rPr lang="it-IT" i="1" dirty="0" err="1"/>
              <a:t>content</a:t>
            </a:r>
            <a:r>
              <a:rPr lang="it-IT" i="1" dirty="0"/>
              <a:t> </a:t>
            </a:r>
            <a:r>
              <a:rPr lang="it-IT" i="1" dirty="0" err="1"/>
              <a:t>qu’il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ait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accepté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mon</a:t>
            </a:r>
            <a:r>
              <a:rPr lang="it-IT" i="1" dirty="0" smtClean="0"/>
              <a:t> </a:t>
            </a:r>
            <a:r>
              <a:rPr lang="it-IT" i="1" dirty="0" err="1"/>
              <a:t>invitation</a:t>
            </a:r>
            <a:r>
              <a:rPr lang="it-IT" i="1" dirty="0"/>
              <a:t> </a:t>
            </a:r>
            <a:br>
              <a:rPr lang="it-IT" i="1" dirty="0"/>
            </a:br>
            <a:r>
              <a:rPr lang="it-IT" i="1" dirty="0"/>
              <a:t>et </a:t>
            </a:r>
            <a:r>
              <a:rPr lang="it-IT" i="1" dirty="0" err="1"/>
              <a:t>qu’il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soit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venu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/>
              <a:t>dîner</a:t>
            </a:r>
            <a:r>
              <a:rPr lang="it-IT" i="1" dirty="0"/>
              <a:t> </a:t>
            </a:r>
            <a:r>
              <a:rPr lang="it-IT" i="1" dirty="0" err="1" smtClean="0"/>
              <a:t>dans</a:t>
            </a:r>
            <a:r>
              <a:rPr lang="it-IT" i="1" dirty="0" smtClean="0"/>
              <a:t> </a:t>
            </a:r>
            <a:r>
              <a:rPr lang="it-IT" i="1" dirty="0" err="1" smtClean="0"/>
              <a:t>mon</a:t>
            </a:r>
            <a:r>
              <a:rPr lang="it-IT" i="1" dirty="0" smtClean="0"/>
              <a:t> </a:t>
            </a:r>
            <a:r>
              <a:rPr lang="it-IT" i="1" dirty="0" err="1" smtClean="0"/>
              <a:t>restaurant</a:t>
            </a:r>
            <a:r>
              <a:rPr lang="it-IT" i="1" dirty="0" smtClean="0"/>
              <a:t>.</a:t>
            </a:r>
            <a:endParaRPr lang="it-IT" i="1" dirty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/>
              <a:t>Quel est l’</a:t>
            </a:r>
            <a:r>
              <a:rPr lang="it-IT" i="1" dirty="0" err="1"/>
              <a:t>aliment</a:t>
            </a:r>
            <a:r>
              <a:rPr lang="it-IT" i="1" dirty="0"/>
              <a:t> le plus </a:t>
            </a:r>
            <a:r>
              <a:rPr lang="it-IT" i="1" dirty="0" err="1"/>
              <a:t>bizarre</a:t>
            </a:r>
            <a:r>
              <a:rPr lang="it-IT" i="1" dirty="0"/>
              <a:t>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i="1" dirty="0" err="1"/>
              <a:t>vous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ayez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mangé</a:t>
            </a:r>
            <a:r>
              <a:rPr lang="it-IT" i="1" dirty="0"/>
              <a:t> ? Et quelle est la </a:t>
            </a:r>
            <a:r>
              <a:rPr lang="it-IT" i="1" dirty="0" err="1"/>
              <a:t>boisson</a:t>
            </a:r>
            <a:r>
              <a:rPr lang="it-IT" i="1" dirty="0"/>
              <a:t> la plus </a:t>
            </a:r>
            <a:r>
              <a:rPr lang="it-IT" i="1" dirty="0" smtClean="0"/>
              <a:t>insolite </a:t>
            </a:r>
            <a:br>
              <a:rPr lang="it-IT" i="1" dirty="0" smtClean="0"/>
            </a:br>
            <a:r>
              <a:rPr lang="it-IT" i="1" dirty="0" err="1" smtClean="0"/>
              <a:t>que</a:t>
            </a:r>
            <a:r>
              <a:rPr lang="it-IT" i="1" dirty="0" smtClean="0"/>
              <a:t> </a:t>
            </a:r>
            <a:r>
              <a:rPr lang="it-IT" i="1" dirty="0" err="1"/>
              <a:t>vous</a:t>
            </a:r>
            <a:r>
              <a:rPr lang="it-IT" i="1" dirty="0"/>
              <a:t> </a:t>
            </a:r>
            <a:r>
              <a:rPr lang="it-IT" i="1" dirty="0" err="1">
                <a:solidFill>
                  <a:srgbClr val="FF0000"/>
                </a:solidFill>
              </a:rPr>
              <a:t>ayez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bu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/>
              <a:t>?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843" y="4056764"/>
            <a:ext cx="4252757" cy="22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4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Il modo </a:t>
            </a:r>
            <a:r>
              <a:rPr lang="fr-FR" altLang="fr-FR" dirty="0" err="1" smtClean="0"/>
              <a:t>congiuntivo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fr-FR" altLang="fr-FR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endParaRPr lang="fr-FR" altLang="fr-FR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fr-FR" altLang="fr-FR" dirty="0" smtClean="0">
                <a:sym typeface="Wingdings" panose="05000000000000000000" pitchFamily="2" charset="2"/>
              </a:rPr>
              <a:t> </a:t>
            </a:r>
            <a:r>
              <a:rPr lang="fr-FR" altLang="fr-FR" dirty="0" smtClean="0"/>
              <a:t>4 tempi</a:t>
            </a:r>
          </a:p>
          <a:p>
            <a:pPr marL="0" indent="0" eaLnBrk="1" hangingPunct="1">
              <a:buNone/>
              <a:defRPr/>
            </a:pPr>
            <a:endParaRPr lang="fr-FR" altLang="fr-FR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fr-FR" altLang="fr-FR" b="1" dirty="0" err="1" smtClean="0"/>
              <a:t>uso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comune</a:t>
            </a:r>
            <a:r>
              <a:rPr lang="fr-FR" altLang="fr-FR" dirty="0" smtClean="0"/>
              <a:t>: </a:t>
            </a:r>
            <a:r>
              <a:rPr lang="fr-FR" altLang="fr-FR" i="1" dirty="0" smtClean="0">
                <a:solidFill>
                  <a:srgbClr val="FF0000"/>
                </a:solidFill>
              </a:rPr>
              <a:t>présent</a:t>
            </a:r>
            <a:r>
              <a:rPr lang="fr-FR" altLang="fr-FR" dirty="0" smtClean="0"/>
              <a:t> e </a:t>
            </a:r>
            <a:r>
              <a:rPr lang="fr-FR" altLang="fr-FR" i="1" dirty="0" smtClean="0">
                <a:solidFill>
                  <a:srgbClr val="FF0000"/>
                </a:solidFill>
              </a:rPr>
              <a:t>passé</a:t>
            </a:r>
          </a:p>
          <a:p>
            <a:pPr eaLnBrk="1" hangingPunct="1">
              <a:defRPr/>
            </a:pPr>
            <a:endParaRPr lang="fr-FR" altLang="fr-FR" dirty="0"/>
          </a:p>
          <a:p>
            <a:pPr eaLnBrk="1" hangingPunct="1">
              <a:defRPr/>
            </a:pPr>
            <a:r>
              <a:rPr lang="fr-FR" altLang="fr-FR" b="1" dirty="0" err="1"/>
              <a:t>u</a:t>
            </a:r>
            <a:r>
              <a:rPr lang="fr-FR" altLang="fr-FR" b="1" dirty="0" err="1" smtClean="0"/>
              <a:t>so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letterario</a:t>
            </a:r>
            <a:r>
              <a:rPr lang="fr-FR" altLang="fr-FR" dirty="0" smtClean="0"/>
              <a:t>: </a:t>
            </a:r>
            <a:r>
              <a:rPr lang="fr-FR" altLang="fr-FR" i="1" dirty="0" smtClean="0">
                <a:solidFill>
                  <a:srgbClr val="FF0000"/>
                </a:solidFill>
              </a:rPr>
              <a:t>imparfait</a:t>
            </a:r>
            <a:r>
              <a:rPr lang="fr-FR" altLang="fr-FR" dirty="0" smtClean="0"/>
              <a:t> e </a:t>
            </a:r>
            <a:r>
              <a:rPr lang="fr-FR" altLang="fr-FR" i="1" dirty="0" smtClean="0">
                <a:solidFill>
                  <a:srgbClr val="FF0000"/>
                </a:solidFill>
              </a:rPr>
              <a:t>plus-que-parfait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Congiuntivo presente: 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fr-FR" altLang="fr-FR" b="1" dirty="0" smtClean="0"/>
              <a:t>VERBI REGOLARI:</a:t>
            </a:r>
          </a:p>
          <a:p>
            <a:pPr marL="0" indent="0" algn="ctr" eaLnBrk="1" hangingPunct="1">
              <a:buNone/>
              <a:defRPr/>
            </a:pPr>
            <a:endParaRPr lang="fr-FR" altLang="fr-FR" b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fr-FR" altLang="fr-FR" b="1" dirty="0" err="1" smtClean="0">
                <a:solidFill>
                  <a:srgbClr val="FF0000"/>
                </a:solidFill>
              </a:rPr>
              <a:t>Radice</a:t>
            </a:r>
            <a:r>
              <a:rPr lang="fr-FR" altLang="fr-FR" b="1" dirty="0" smtClean="0"/>
              <a:t> </a:t>
            </a:r>
            <a:r>
              <a:rPr lang="fr-FR" altLang="fr-FR" dirty="0" err="1" smtClean="0"/>
              <a:t>della</a:t>
            </a:r>
            <a:r>
              <a:rPr lang="fr-FR" altLang="fr-FR" dirty="0" smtClean="0"/>
              <a:t> </a:t>
            </a:r>
            <a:r>
              <a:rPr lang="fr-FR" altLang="fr-FR" b="1" dirty="0" smtClean="0">
                <a:solidFill>
                  <a:srgbClr val="FF0000"/>
                </a:solidFill>
              </a:rPr>
              <a:t>3a persona plurale</a:t>
            </a:r>
            <a:r>
              <a:rPr lang="fr-FR" altLang="fr-FR" dirty="0" smtClean="0">
                <a:solidFill>
                  <a:srgbClr val="FF0000"/>
                </a:solidFill>
              </a:rPr>
              <a:t/>
            </a:r>
            <a:br>
              <a:rPr lang="fr-FR" altLang="fr-FR" dirty="0" smtClean="0">
                <a:solidFill>
                  <a:srgbClr val="FF0000"/>
                </a:solidFill>
              </a:rPr>
            </a:br>
            <a:r>
              <a:rPr lang="fr-FR" altLang="fr-FR" dirty="0" err="1" smtClean="0">
                <a:solidFill>
                  <a:srgbClr val="FF0000"/>
                </a:solidFill>
              </a:rPr>
              <a:t>dell’</a:t>
            </a:r>
            <a:r>
              <a:rPr lang="fr-FR" altLang="fr-FR" b="1" dirty="0" err="1" smtClean="0">
                <a:solidFill>
                  <a:srgbClr val="FF0000"/>
                </a:solidFill>
              </a:rPr>
              <a:t>indicativo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</a:rPr>
              <a:t>presente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endParaRPr lang="fr-FR" altLang="fr-FR" dirty="0"/>
          </a:p>
          <a:p>
            <a:pPr marL="0" indent="0" algn="ctr" eaLnBrk="1" hangingPunct="1">
              <a:buNone/>
              <a:defRPr/>
            </a:pPr>
            <a:r>
              <a:rPr lang="fr-FR" altLang="fr-FR" dirty="0" smtClean="0"/>
              <a:t> + </a:t>
            </a:r>
            <a:r>
              <a:rPr lang="fr-FR" altLang="fr-FR" dirty="0" err="1"/>
              <a:t>desinenze</a:t>
            </a:r>
            <a:r>
              <a:rPr lang="fr-FR" altLang="fr-FR" dirty="0"/>
              <a:t>:</a:t>
            </a:r>
            <a:r>
              <a:rPr lang="fr-FR" altLang="fr-FR" dirty="0">
                <a:sym typeface="Wingdings" panose="05000000000000000000" pitchFamily="2" charset="2"/>
              </a:rPr>
              <a:t> </a:t>
            </a:r>
            <a:r>
              <a:rPr lang="fr-FR" altLang="fr-FR" dirty="0" smtClean="0">
                <a:sym typeface="Wingdings" panose="05000000000000000000" pitchFamily="2" charset="2"/>
              </a:rPr>
              <a:t>-</a:t>
            </a:r>
            <a:r>
              <a:rPr lang="fr-FR" altLang="fr-FR" b="1" i="1" dirty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br>
              <a:rPr lang="fr-FR" altLang="fr-FR" b="1" i="1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fr-FR" altLang="fr-FR" b="1" i="1" dirty="0">
                <a:solidFill>
                  <a:srgbClr val="FF0000"/>
                </a:solidFill>
                <a:sym typeface="Wingdings" panose="05000000000000000000" pitchFamily="2" charset="2"/>
              </a:rPr>
              <a:t>                    </a:t>
            </a:r>
            <a:r>
              <a:rPr lang="fr-FR" altLang="fr-FR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</a:t>
            </a:r>
            <a:r>
              <a:rPr lang="fr-FR" altLang="fr-FR" dirty="0" smtClean="0">
                <a:sym typeface="Wingdings" panose="05000000000000000000" pitchFamily="2" charset="2"/>
              </a:rPr>
              <a:t>-</a:t>
            </a:r>
            <a:r>
              <a:rPr lang="fr-FR" altLang="fr-FR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es</a:t>
            </a:r>
            <a:r>
              <a:rPr lang="fr-FR" altLang="fr-FR" dirty="0">
                <a:sym typeface="Wingdings" panose="05000000000000000000" pitchFamily="2" charset="2"/>
              </a:rPr>
              <a:t/>
            </a:r>
            <a:br>
              <a:rPr lang="fr-FR" altLang="fr-FR" dirty="0">
                <a:sym typeface="Wingdings" panose="05000000000000000000" pitchFamily="2" charset="2"/>
              </a:rPr>
            </a:br>
            <a:r>
              <a:rPr lang="fr-FR" altLang="fr-FR" dirty="0">
                <a:sym typeface="Wingdings" panose="05000000000000000000" pitchFamily="2" charset="2"/>
              </a:rPr>
              <a:t>                  </a:t>
            </a:r>
            <a:r>
              <a:rPr lang="fr-FR" altLang="fr-FR" dirty="0" smtClean="0">
                <a:sym typeface="Wingdings" panose="05000000000000000000" pitchFamily="2" charset="2"/>
              </a:rPr>
              <a:t>   -</a:t>
            </a:r>
            <a:r>
              <a:rPr lang="fr-FR" altLang="fr-FR" b="1" i="1" dirty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fr-FR" altLang="fr-FR" dirty="0">
                <a:sym typeface="Wingdings" panose="05000000000000000000" pitchFamily="2" charset="2"/>
              </a:rPr>
              <a:t/>
            </a:r>
            <a:br>
              <a:rPr lang="fr-FR" altLang="fr-FR" dirty="0">
                <a:sym typeface="Wingdings" panose="05000000000000000000" pitchFamily="2" charset="2"/>
              </a:rPr>
            </a:br>
            <a:r>
              <a:rPr lang="fr-FR" altLang="fr-FR" dirty="0">
                <a:sym typeface="Wingdings" panose="05000000000000000000" pitchFamily="2" charset="2"/>
              </a:rPr>
              <a:t>                   </a:t>
            </a:r>
            <a:r>
              <a:rPr lang="fr-FR" altLang="fr-FR" dirty="0" smtClean="0">
                <a:sym typeface="Wingdings" panose="05000000000000000000" pitchFamily="2" charset="2"/>
              </a:rPr>
              <a:t>      -</a:t>
            </a:r>
            <a:r>
              <a:rPr lang="fr-FR" altLang="fr-FR" b="1" i="1" dirty="0">
                <a:solidFill>
                  <a:srgbClr val="FF0000"/>
                </a:solidFill>
                <a:sym typeface="Wingdings" panose="05000000000000000000" pitchFamily="2" charset="2"/>
              </a:rPr>
              <a:t>ions</a:t>
            </a:r>
            <a:r>
              <a:rPr lang="fr-FR" altLang="fr-FR" dirty="0">
                <a:sym typeface="Wingdings" panose="05000000000000000000" pitchFamily="2" charset="2"/>
              </a:rPr>
              <a:t/>
            </a:r>
            <a:br>
              <a:rPr lang="fr-FR" altLang="fr-FR" dirty="0">
                <a:sym typeface="Wingdings" panose="05000000000000000000" pitchFamily="2" charset="2"/>
              </a:rPr>
            </a:br>
            <a:r>
              <a:rPr lang="fr-FR" altLang="fr-FR" dirty="0">
                <a:sym typeface="Wingdings" panose="05000000000000000000" pitchFamily="2" charset="2"/>
              </a:rPr>
              <a:t>                </a:t>
            </a:r>
            <a:r>
              <a:rPr lang="fr-FR" altLang="fr-FR" dirty="0" smtClean="0">
                <a:sym typeface="Wingdings" panose="05000000000000000000" pitchFamily="2" charset="2"/>
              </a:rPr>
              <a:t>       -</a:t>
            </a:r>
            <a:r>
              <a:rPr lang="fr-FR" altLang="fr-FR" b="1" i="1" dirty="0" err="1">
                <a:solidFill>
                  <a:srgbClr val="FF0000"/>
                </a:solidFill>
                <a:sym typeface="Wingdings" panose="05000000000000000000" pitchFamily="2" charset="2"/>
              </a:rPr>
              <a:t>iez</a:t>
            </a:r>
            <a:r>
              <a:rPr lang="fr-FR" altLang="fr-FR" dirty="0">
                <a:sym typeface="Wingdings" panose="05000000000000000000" pitchFamily="2" charset="2"/>
              </a:rPr>
              <a:t/>
            </a:r>
            <a:br>
              <a:rPr lang="fr-FR" altLang="fr-FR" dirty="0">
                <a:sym typeface="Wingdings" panose="05000000000000000000" pitchFamily="2" charset="2"/>
              </a:rPr>
            </a:br>
            <a:r>
              <a:rPr lang="fr-FR" altLang="fr-FR" dirty="0">
                <a:sym typeface="Wingdings" panose="05000000000000000000" pitchFamily="2" charset="2"/>
              </a:rPr>
              <a:t>                      </a:t>
            </a:r>
            <a:r>
              <a:rPr lang="fr-FR" altLang="fr-FR" dirty="0" smtClean="0">
                <a:sym typeface="Wingdings" panose="05000000000000000000" pitchFamily="2" charset="2"/>
              </a:rPr>
              <a:t> -</a:t>
            </a:r>
            <a:r>
              <a:rPr lang="fr-FR" altLang="fr-FR" b="1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ent</a:t>
            </a:r>
            <a:endParaRPr lang="fr-FR" altLang="fr-FR" b="1" i="1" dirty="0">
              <a:sym typeface="Wingdings" panose="05000000000000000000" pitchFamily="2" charset="2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843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Congiuntivo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presente</a:t>
            </a:r>
            <a:r>
              <a:rPr lang="fr-FR" altLang="fr-FR" dirty="0" smtClean="0"/>
              <a:t>: </a:t>
            </a:r>
            <a:r>
              <a:rPr lang="fr-FR" altLang="fr-FR" dirty="0" err="1" smtClean="0"/>
              <a:t>verbi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regolari</a:t>
            </a:r>
            <a:endParaRPr lang="fr-FR" altLang="fr-F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00A67A-E4A8-4153-974A-8E84EADE6610}" type="slidenum">
              <a:rPr lang="fr-FR"/>
              <a:pPr>
                <a:defRPr/>
              </a:pPr>
              <a:t>4</a:t>
            </a:fld>
            <a:endParaRPr lang="fr-F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773548"/>
              </p:ext>
            </p:extLst>
          </p:nvPr>
        </p:nvGraphicFramePr>
        <p:xfrm>
          <a:off x="1331640" y="1901627"/>
          <a:ext cx="2952328" cy="3600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95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MANGER </a:t>
                      </a:r>
                      <a:b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it-IT" b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ils</a:t>
                      </a:r>
                      <a:r>
                        <a:rPr lang="it-IT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mang</a:t>
                      </a:r>
                      <a:r>
                        <a:rPr lang="it-IT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it-IT" b="0" strike="sngStrike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it-IT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mang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mang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mang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mang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mang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mang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59927"/>
              </p:ext>
            </p:extLst>
          </p:nvPr>
        </p:nvGraphicFramePr>
        <p:xfrm>
          <a:off x="4860032" y="1901627"/>
          <a:ext cx="2952328" cy="3600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95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FINIR</a:t>
                      </a:r>
                      <a:b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it-IT" b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finiss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it-IT" b="0" strike="sngStrik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it-IT" b="0" strike="sngStrike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nt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it-IT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finiss</a:t>
                      </a:r>
                      <a:r>
                        <a:rPr lang="it-IT" b="1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finiss</a:t>
                      </a:r>
                      <a:r>
                        <a:rPr lang="it-IT" b="1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 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finiss</a:t>
                      </a:r>
                      <a:r>
                        <a:rPr lang="it-IT" b="1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finiss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finiss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240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finiss</a:t>
                      </a:r>
                      <a:r>
                        <a:rPr lang="it-IT" b="1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asi particolari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Verbi </a:t>
            </a:r>
            <a:r>
              <a:rPr lang="it-IT" dirty="0"/>
              <a:t>in </a:t>
            </a:r>
            <a:r>
              <a:rPr lang="it-IT" b="1" dirty="0">
                <a:solidFill>
                  <a:srgbClr val="FF0000"/>
                </a:solidFill>
              </a:rPr>
              <a:t>-</a:t>
            </a:r>
            <a:r>
              <a:rPr lang="it-IT" b="1" i="1" dirty="0" smtClean="0">
                <a:solidFill>
                  <a:srgbClr val="FF0000"/>
                </a:solidFill>
              </a:rPr>
              <a:t>e</a:t>
            </a:r>
            <a:r>
              <a:rPr lang="it-IT" b="1" dirty="0" smtClean="0">
                <a:solidFill>
                  <a:srgbClr val="FF0000"/>
                </a:solidFill>
              </a:rPr>
              <a:t>_</a:t>
            </a:r>
            <a:r>
              <a:rPr lang="it-IT" b="1" i="1" dirty="0" smtClean="0">
                <a:solidFill>
                  <a:srgbClr val="FF0000"/>
                </a:solidFill>
              </a:rPr>
              <a:t>er</a:t>
            </a:r>
            <a:r>
              <a:rPr lang="it-IT" dirty="0"/>
              <a:t> </a:t>
            </a:r>
            <a:r>
              <a:rPr lang="it-IT" dirty="0" smtClean="0"/>
              <a:t>+ </a:t>
            </a:r>
            <a:r>
              <a:rPr lang="it-IT" b="1" dirty="0" smtClean="0">
                <a:solidFill>
                  <a:srgbClr val="FF0000"/>
                </a:solidFill>
              </a:rPr>
              <a:t>-</a:t>
            </a:r>
            <a:r>
              <a:rPr lang="it-IT" b="1" i="1" dirty="0" err="1" smtClean="0">
                <a:solidFill>
                  <a:srgbClr val="FF0000"/>
                </a:solidFill>
              </a:rPr>
              <a:t>eler</a:t>
            </a:r>
            <a:r>
              <a:rPr lang="it-IT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-</a:t>
            </a:r>
            <a:r>
              <a:rPr lang="it-IT" b="1" i="1" dirty="0">
                <a:solidFill>
                  <a:srgbClr val="FF0000"/>
                </a:solidFill>
              </a:rPr>
              <a:t>eter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+ </a:t>
            </a:r>
            <a:r>
              <a:rPr lang="it-IT" b="1" dirty="0" smtClean="0">
                <a:solidFill>
                  <a:srgbClr val="FF0000"/>
                </a:solidFill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</a:rPr>
              <a:t>o</a:t>
            </a:r>
            <a:r>
              <a:rPr lang="it-IT" b="1" i="1" dirty="0" err="1" smtClean="0">
                <a:solidFill>
                  <a:srgbClr val="FF0000"/>
                </a:solidFill>
              </a:rPr>
              <a:t>yer</a:t>
            </a:r>
            <a:r>
              <a:rPr lang="it-IT" dirty="0" smtClean="0"/>
              <a:t>/</a:t>
            </a:r>
            <a:r>
              <a:rPr lang="it-IT" b="1" i="1" dirty="0" smtClean="0">
                <a:solidFill>
                  <a:srgbClr val="FF0000"/>
                </a:solidFill>
              </a:rPr>
              <a:t>-</a:t>
            </a:r>
            <a:r>
              <a:rPr lang="it-IT" b="1" i="1" dirty="0">
                <a:solidFill>
                  <a:srgbClr val="FF0000"/>
                </a:solidFill>
              </a:rPr>
              <a:t>uyer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/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dirty="0" smtClean="0">
                <a:sym typeface="Wingdings" panose="05000000000000000000" pitchFamily="2" charset="2"/>
              </a:rPr>
              <a:t> stesse</a:t>
            </a:r>
            <a:r>
              <a:rPr lang="it-IT" b="1" dirty="0" smtClean="0">
                <a:sym typeface="Wingdings" panose="05000000000000000000" pitchFamily="2" charset="2"/>
              </a:rPr>
              <a:t> particolarità grafiche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dell’indicativo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 presente</a:t>
            </a:r>
            <a:endParaRPr lang="it-IT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73255"/>
              </p:ext>
            </p:extLst>
          </p:nvPr>
        </p:nvGraphicFramePr>
        <p:xfrm>
          <a:off x="323528" y="3356992"/>
          <a:ext cx="2736304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PESER</a:t>
                      </a:r>
                      <a:endParaRPr lang="it-IT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è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è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è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è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98752"/>
              </p:ext>
            </p:extLst>
          </p:nvPr>
        </p:nvGraphicFramePr>
        <p:xfrm>
          <a:off x="3203848" y="3356992"/>
          <a:ext cx="2736304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APPELER</a:t>
                      </a:r>
                      <a:endParaRPr lang="it-IT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j’appe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appe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appe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appe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appe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appe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605804"/>
              </p:ext>
            </p:extLst>
          </p:nvPr>
        </p:nvGraphicFramePr>
        <p:xfrm>
          <a:off x="6084168" y="3356992"/>
          <a:ext cx="2808312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NETTOYER</a:t>
                      </a:r>
                      <a:endParaRPr lang="it-IT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netto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netto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netto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netto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netto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netto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56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Congiuntivo presente: 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fr-FR" altLang="fr-FR" b="1" dirty="0" smtClean="0"/>
              <a:t>VERBI IRREGOLARI DEL 3° GRUPPO:</a:t>
            </a:r>
          </a:p>
          <a:p>
            <a:pPr marL="0" indent="0" algn="ctr" eaLnBrk="1" hangingPunct="1">
              <a:buNone/>
              <a:defRPr/>
            </a:pPr>
            <a:endParaRPr lang="fr-FR" altLang="fr-FR" b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fr-FR" altLang="fr-FR" b="1" i="1" dirty="0"/>
              <a:t>j</a:t>
            </a:r>
            <a:r>
              <a:rPr lang="fr-FR" altLang="fr-FR" b="1" i="1" dirty="0" smtClean="0"/>
              <a:t>e</a:t>
            </a:r>
            <a:r>
              <a:rPr lang="fr-FR" altLang="fr-FR" dirty="0" smtClean="0"/>
              <a:t>,</a:t>
            </a:r>
            <a:r>
              <a:rPr lang="fr-FR" altLang="fr-FR" b="1" dirty="0" smtClean="0"/>
              <a:t> </a:t>
            </a:r>
            <a:r>
              <a:rPr lang="fr-FR" altLang="fr-FR" b="1" i="1" dirty="0" smtClean="0"/>
              <a:t>tu</a:t>
            </a:r>
            <a:r>
              <a:rPr lang="fr-FR" altLang="fr-FR" dirty="0" smtClean="0"/>
              <a:t>,</a:t>
            </a:r>
            <a:r>
              <a:rPr lang="fr-FR" altLang="fr-FR" b="1" dirty="0" smtClean="0"/>
              <a:t> </a:t>
            </a:r>
            <a:r>
              <a:rPr lang="fr-FR" altLang="fr-FR" b="1" i="1" dirty="0" smtClean="0"/>
              <a:t>il</a:t>
            </a:r>
            <a:r>
              <a:rPr lang="fr-FR" altLang="fr-FR" dirty="0" smtClean="0"/>
              <a:t>/</a:t>
            </a:r>
            <a:r>
              <a:rPr lang="fr-FR" altLang="fr-FR" b="1" i="1" dirty="0" smtClean="0"/>
              <a:t>elle</a:t>
            </a:r>
            <a:r>
              <a:rPr lang="fr-FR" altLang="fr-FR" dirty="0" smtClean="0"/>
              <a:t>/</a:t>
            </a:r>
            <a:r>
              <a:rPr lang="fr-FR" altLang="fr-FR" b="1" i="1" dirty="0" smtClean="0"/>
              <a:t>on</a:t>
            </a:r>
            <a:r>
              <a:rPr lang="fr-FR" altLang="fr-FR" dirty="0" smtClean="0"/>
              <a:t>,</a:t>
            </a:r>
            <a:r>
              <a:rPr lang="fr-FR" altLang="fr-FR" b="1" dirty="0" smtClean="0"/>
              <a:t> </a:t>
            </a:r>
            <a:r>
              <a:rPr lang="fr-FR" altLang="fr-FR" b="1" i="1" dirty="0" smtClean="0"/>
              <a:t>ils</a:t>
            </a:r>
            <a:r>
              <a:rPr lang="fr-FR" altLang="fr-FR" dirty="0" smtClean="0"/>
              <a:t>/</a:t>
            </a:r>
            <a:r>
              <a:rPr lang="fr-FR" altLang="fr-FR" b="1" i="1" dirty="0" smtClean="0"/>
              <a:t>elles</a:t>
            </a:r>
            <a:endParaRPr lang="fr-FR" altLang="fr-FR" i="1" dirty="0"/>
          </a:p>
          <a:p>
            <a:pPr marL="0" indent="0" algn="ctr" eaLnBrk="1" hangingPunct="1">
              <a:buNone/>
              <a:defRPr/>
            </a:pPr>
            <a:r>
              <a:rPr lang="fr-FR" altLang="fr-FR" b="1" dirty="0" err="1" smtClean="0">
                <a:solidFill>
                  <a:srgbClr val="FF0000"/>
                </a:solidFill>
              </a:rPr>
              <a:t>Radice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dirty="0" err="1" smtClean="0"/>
              <a:t>della</a:t>
            </a:r>
            <a:r>
              <a:rPr lang="fr-FR" altLang="fr-FR" dirty="0" smtClean="0"/>
              <a:t> </a:t>
            </a:r>
            <a:r>
              <a:rPr lang="fr-FR" altLang="fr-FR" b="1" dirty="0" smtClean="0">
                <a:solidFill>
                  <a:srgbClr val="FF0000"/>
                </a:solidFill>
              </a:rPr>
              <a:t>3a persona plurale</a:t>
            </a:r>
            <a:endParaRPr lang="fr-FR" altLang="fr-FR" dirty="0"/>
          </a:p>
          <a:p>
            <a:pPr marL="0" indent="0" algn="ctr" eaLnBrk="1" hangingPunct="1">
              <a:buNone/>
              <a:defRPr/>
            </a:pPr>
            <a:r>
              <a:rPr lang="fr-FR" altLang="fr-FR" dirty="0" err="1" smtClean="0"/>
              <a:t>dell’</a:t>
            </a:r>
            <a:r>
              <a:rPr lang="fr-FR" altLang="fr-FR" b="1" dirty="0" err="1" smtClean="0">
                <a:solidFill>
                  <a:srgbClr val="FF0000"/>
                </a:solidFill>
              </a:rPr>
              <a:t>indicativo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</a:rPr>
              <a:t>presente</a:t>
            </a:r>
            <a:endParaRPr lang="fr-FR" altLang="fr-FR" b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fr-FR" altLang="fr-FR" dirty="0" smtClean="0"/>
              <a:t>(+ </a:t>
            </a:r>
            <a:r>
              <a:rPr lang="fr-FR" altLang="fr-FR" dirty="0" err="1"/>
              <a:t>desinenze</a:t>
            </a:r>
            <a:r>
              <a:rPr lang="fr-FR" altLang="fr-FR" dirty="0"/>
              <a:t>:</a:t>
            </a:r>
            <a:r>
              <a:rPr lang="fr-FR" altLang="fr-FR" dirty="0">
                <a:sym typeface="Wingdings" panose="05000000000000000000" pitchFamily="2" charset="2"/>
              </a:rPr>
              <a:t> -</a:t>
            </a:r>
            <a:r>
              <a:rPr lang="fr-FR" altLang="fr-FR" i="1" dirty="0">
                <a:sym typeface="Wingdings" panose="05000000000000000000" pitchFamily="2" charset="2"/>
              </a:rPr>
              <a:t>e, </a:t>
            </a:r>
            <a:r>
              <a:rPr lang="fr-FR" altLang="fr-FR" dirty="0">
                <a:sym typeface="Wingdings" panose="05000000000000000000" pitchFamily="2" charset="2"/>
              </a:rPr>
              <a:t>-</a:t>
            </a:r>
            <a:r>
              <a:rPr lang="fr-FR" altLang="fr-FR" i="1" dirty="0">
                <a:sym typeface="Wingdings" panose="05000000000000000000" pitchFamily="2" charset="2"/>
              </a:rPr>
              <a:t>es,</a:t>
            </a:r>
            <a:r>
              <a:rPr lang="fr-FR" altLang="fr-FR" dirty="0">
                <a:sym typeface="Wingdings" panose="05000000000000000000" pitchFamily="2" charset="2"/>
              </a:rPr>
              <a:t> -</a:t>
            </a:r>
            <a:r>
              <a:rPr lang="fr-FR" altLang="fr-FR" i="1" dirty="0">
                <a:sym typeface="Wingdings" panose="05000000000000000000" pitchFamily="2" charset="2"/>
              </a:rPr>
              <a:t>e, </a:t>
            </a:r>
            <a:r>
              <a:rPr lang="fr-FR" altLang="fr-FR" dirty="0" smtClean="0">
                <a:sym typeface="Wingdings" panose="05000000000000000000" pitchFamily="2" charset="2"/>
              </a:rPr>
              <a:t>-</a:t>
            </a:r>
            <a:r>
              <a:rPr lang="fr-FR" altLang="fr-FR" i="1" dirty="0" err="1" smtClean="0">
                <a:sym typeface="Wingdings" panose="05000000000000000000" pitchFamily="2" charset="2"/>
              </a:rPr>
              <a:t>ent</a:t>
            </a:r>
            <a:r>
              <a:rPr lang="fr-FR" altLang="fr-FR" dirty="0" smtClean="0">
                <a:sym typeface="Wingdings" panose="05000000000000000000" pitchFamily="2" charset="2"/>
              </a:rPr>
              <a:t>)</a:t>
            </a:r>
            <a:endParaRPr lang="fr-FR" altLang="fr-FR" dirty="0">
              <a:sym typeface="Wingdings" panose="05000000000000000000" pitchFamily="2" charset="2"/>
            </a:endParaRPr>
          </a:p>
          <a:p>
            <a:pPr marL="0" indent="0" algn="ctr" eaLnBrk="1" hangingPunct="1">
              <a:buNone/>
              <a:defRPr/>
            </a:pPr>
            <a:endParaRPr lang="fr-FR" altLang="fr-FR" dirty="0"/>
          </a:p>
          <a:p>
            <a:pPr marL="0" indent="0" algn="ctr" eaLnBrk="1" hangingPunct="1">
              <a:buNone/>
              <a:defRPr/>
            </a:pPr>
            <a:r>
              <a:rPr lang="fr-FR" altLang="fr-FR" b="1" i="1" dirty="0" smtClean="0"/>
              <a:t>nous</a:t>
            </a:r>
            <a:r>
              <a:rPr lang="fr-FR" altLang="fr-FR" dirty="0" smtClean="0"/>
              <a:t>, </a:t>
            </a:r>
            <a:r>
              <a:rPr lang="fr-FR" altLang="fr-FR" b="1" i="1" dirty="0" smtClean="0"/>
              <a:t>vous</a:t>
            </a:r>
            <a:r>
              <a:rPr lang="fr-FR" altLang="fr-FR" dirty="0" smtClean="0"/>
              <a:t> </a:t>
            </a:r>
          </a:p>
          <a:p>
            <a:pPr marL="0" indent="0" algn="ctr" eaLnBrk="1" hangingPunct="1">
              <a:buNone/>
              <a:defRPr/>
            </a:pP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</a:t>
            </a:r>
            <a:r>
              <a:rPr lang="fr-FR" altLang="fr-FR" b="1" dirty="0" err="1" smtClean="0">
                <a:solidFill>
                  <a:srgbClr val="FF0000"/>
                </a:solidFill>
              </a:rPr>
              <a:t>adice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dirty="0" err="1"/>
              <a:t>della</a:t>
            </a:r>
            <a:r>
              <a:rPr lang="fr-FR" altLang="fr-FR" dirty="0"/>
              <a:t> </a:t>
            </a:r>
            <a:r>
              <a:rPr lang="fr-FR" altLang="fr-FR" b="1" dirty="0" smtClean="0">
                <a:solidFill>
                  <a:srgbClr val="FF0000"/>
                </a:solidFill>
              </a:rPr>
              <a:t>1a </a:t>
            </a:r>
            <a:r>
              <a:rPr lang="fr-FR" altLang="fr-FR" b="1" dirty="0">
                <a:solidFill>
                  <a:srgbClr val="FF0000"/>
                </a:solidFill>
              </a:rPr>
              <a:t>persona </a:t>
            </a:r>
            <a:r>
              <a:rPr lang="fr-FR" altLang="fr-FR" b="1" dirty="0" smtClean="0">
                <a:solidFill>
                  <a:srgbClr val="FF0000"/>
                </a:solidFill>
              </a:rPr>
              <a:t>plurale</a:t>
            </a:r>
            <a:endParaRPr lang="fr-FR" altLang="fr-FR" dirty="0" smtClean="0"/>
          </a:p>
          <a:p>
            <a:pPr marL="0" indent="0" algn="ctr" eaLnBrk="1" hangingPunct="1">
              <a:buNone/>
              <a:defRPr/>
            </a:pPr>
            <a:r>
              <a:rPr lang="fr-FR" altLang="fr-FR" dirty="0" err="1" smtClean="0"/>
              <a:t>dell’</a:t>
            </a:r>
            <a:r>
              <a:rPr lang="fr-FR" altLang="fr-FR" b="1" dirty="0" err="1" smtClean="0">
                <a:solidFill>
                  <a:srgbClr val="FF0000"/>
                </a:solidFill>
              </a:rPr>
              <a:t>indicativo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</a:rPr>
              <a:t>presente</a:t>
            </a:r>
            <a:endParaRPr lang="fr-FR" altLang="fr-FR" b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fr-FR" altLang="fr-FR" dirty="0" smtClean="0"/>
              <a:t>(+ </a:t>
            </a:r>
            <a:r>
              <a:rPr lang="fr-FR" altLang="fr-FR" dirty="0" err="1" smtClean="0"/>
              <a:t>desinenze</a:t>
            </a:r>
            <a:r>
              <a:rPr lang="fr-FR" altLang="fr-FR" dirty="0" smtClean="0"/>
              <a:t>:</a:t>
            </a:r>
            <a:r>
              <a:rPr lang="fr-FR" altLang="fr-FR" dirty="0" smtClean="0">
                <a:sym typeface="Wingdings" panose="05000000000000000000" pitchFamily="2" charset="2"/>
              </a:rPr>
              <a:t> -</a:t>
            </a:r>
            <a:r>
              <a:rPr lang="fr-FR" altLang="fr-FR" i="1" dirty="0" smtClean="0">
                <a:sym typeface="Wingdings" panose="05000000000000000000" pitchFamily="2" charset="2"/>
              </a:rPr>
              <a:t>ions,</a:t>
            </a:r>
            <a:r>
              <a:rPr lang="fr-FR" altLang="fr-FR" dirty="0">
                <a:sym typeface="Wingdings" panose="05000000000000000000" pitchFamily="2" charset="2"/>
              </a:rPr>
              <a:t> -</a:t>
            </a:r>
            <a:r>
              <a:rPr lang="fr-FR" altLang="fr-FR" i="1" dirty="0" err="1" smtClean="0">
                <a:sym typeface="Wingdings" panose="05000000000000000000" pitchFamily="2" charset="2"/>
              </a:rPr>
              <a:t>iez</a:t>
            </a:r>
            <a:r>
              <a:rPr lang="fr-FR" altLang="fr-FR" dirty="0">
                <a:sym typeface="Wingdings" panose="05000000000000000000" pitchFamily="2" charset="2"/>
              </a:rPr>
              <a:t>)</a:t>
            </a:r>
          </a:p>
          <a:p>
            <a:pPr marL="0" indent="0" algn="ctr" eaLnBrk="1" hangingPunct="1">
              <a:buNone/>
              <a:defRPr/>
            </a:pPr>
            <a:endParaRPr lang="fr-FR" altLang="fr-FR" b="1" i="1" dirty="0">
              <a:sym typeface="Wingdings" panose="05000000000000000000" pitchFamily="2" charset="2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10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Congiuntivo presente: </a:t>
            </a:r>
            <a:br>
              <a:rPr lang="it-IT" dirty="0" smtClean="0"/>
            </a:br>
            <a:r>
              <a:rPr lang="it-IT" dirty="0" smtClean="0"/>
              <a:t>verbi irregolari del 3°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61485"/>
              </p:ext>
            </p:extLst>
          </p:nvPr>
        </p:nvGraphicFramePr>
        <p:xfrm>
          <a:off x="3203847" y="1824951"/>
          <a:ext cx="2736305" cy="393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706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DEVOIR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it-IT" b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it-IT" b="0" strike="sngStrik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it-IT" b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doiv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it-IT" b="0" strike="sngStrik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doiv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doiv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/elle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doiv</a:t>
                      </a:r>
                      <a:r>
                        <a:rPr lang="it-IT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</a:t>
                      </a:r>
                      <a:r>
                        <a:rPr lang="it-IT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1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doiv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978578"/>
              </p:ext>
            </p:extLst>
          </p:nvPr>
        </p:nvGraphicFramePr>
        <p:xfrm>
          <a:off x="6066330" y="1824951"/>
          <a:ext cx="2826149" cy="393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7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PRENDRE</a:t>
                      </a:r>
                      <a:b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it-IT" b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it-IT" b="0" strike="sngStrik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it-IT" b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prenn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it-IT" b="0" strike="sngStrik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it-IT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prenn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prenn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/elle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prenn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prenn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702160"/>
              </p:ext>
            </p:extLst>
          </p:nvPr>
        </p:nvGraphicFramePr>
        <p:xfrm>
          <a:off x="341364" y="1824951"/>
          <a:ext cx="2736305" cy="393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706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VENIR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it-IT" b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it-IT" b="0" strike="sngStrik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it-IT" b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ils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vienn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r>
                        <a:rPr lang="it-IT" b="0" strike="sngStrik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r>
                        <a:rPr lang="it-IT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vienn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vienn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/elle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vienn</a:t>
                      </a:r>
                      <a:r>
                        <a:rPr lang="it-IT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</a:t>
                      </a:r>
                      <a:r>
                        <a:rPr lang="it-IT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1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vienn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59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Congiuntivo presente: coniugazioni irregolari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30044"/>
              </p:ext>
            </p:extLst>
          </p:nvPr>
        </p:nvGraphicFramePr>
        <p:xfrm>
          <a:off x="1187624" y="1405958"/>
          <a:ext cx="3168352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ÊTRE </a:t>
                      </a:r>
                      <a:endParaRPr lang="it-IT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sois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sois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b="0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soit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soyons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soyez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b="0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soient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98160"/>
              </p:ext>
            </p:extLst>
          </p:nvPr>
        </p:nvGraphicFramePr>
        <p:xfrm>
          <a:off x="4860032" y="1405958"/>
          <a:ext cx="3168352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AVOIR</a:t>
                      </a:r>
                      <a:endParaRPr lang="it-IT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j’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aie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aies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b="0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ait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ayons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ayez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b="0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aient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61563"/>
              </p:ext>
            </p:extLst>
          </p:nvPr>
        </p:nvGraphicFramePr>
        <p:xfrm>
          <a:off x="341364" y="4899826"/>
          <a:ext cx="2736305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FAIRE (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fass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-)</a:t>
                      </a:r>
                      <a:endParaRPr lang="it-IT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fasse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fasses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ecc.</a:t>
                      </a:r>
                      <a:endParaRPr lang="it-IT" b="0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37986"/>
                  </a:ext>
                </a:extLst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5150"/>
              </p:ext>
            </p:extLst>
          </p:nvPr>
        </p:nvGraphicFramePr>
        <p:xfrm>
          <a:off x="3193505" y="4899826"/>
          <a:ext cx="2746647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6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POUVOIR (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puiss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-)</a:t>
                      </a:r>
                      <a:endParaRPr lang="it-IT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puisse</a:t>
                      </a:r>
                      <a:endParaRPr lang="it-IT" b="0" i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puisses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ecc.</a:t>
                      </a:r>
                      <a:endParaRPr lang="it-IT" b="0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404091"/>
              </p:ext>
            </p:extLst>
          </p:nvPr>
        </p:nvGraphicFramePr>
        <p:xfrm>
          <a:off x="6055989" y="4913542"/>
          <a:ext cx="2836490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SAVOIR (</a:t>
                      </a:r>
                      <a:r>
                        <a:rPr lang="it-IT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sach</a:t>
                      </a:r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-)</a:t>
                      </a:r>
                      <a:endParaRPr lang="it-IT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sache</a:t>
                      </a:r>
                      <a:endParaRPr lang="it-IT" b="0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saches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0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Congiuntivo presente: coniugazioni irregolari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64670"/>
              </p:ext>
            </p:extLst>
          </p:nvPr>
        </p:nvGraphicFramePr>
        <p:xfrm>
          <a:off x="3203847" y="1824951"/>
          <a:ext cx="2736305" cy="3396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VOULOIR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2319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veuill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veuill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/elle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veuill</a:t>
                      </a:r>
                      <a:r>
                        <a:rPr lang="it-IT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voul</a:t>
                      </a:r>
                      <a:r>
                        <a:rPr lang="it-IT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1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voul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veuill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63540"/>
              </p:ext>
            </p:extLst>
          </p:nvPr>
        </p:nvGraphicFramePr>
        <p:xfrm>
          <a:off x="6066330" y="1824951"/>
          <a:ext cx="2826149" cy="3396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VALOIR</a:t>
                      </a:r>
                      <a:endParaRPr lang="it-IT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28766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vaill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vaill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/elle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vaill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vaill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28950"/>
              </p:ext>
            </p:extLst>
          </p:nvPr>
        </p:nvGraphicFramePr>
        <p:xfrm>
          <a:off x="341364" y="1824951"/>
          <a:ext cx="2736305" cy="3396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ALLER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230532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j’</a:t>
                      </a:r>
                      <a:r>
                        <a:rPr lang="it-IT" b="1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aill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tu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aill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/elle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aill</a:t>
                      </a:r>
                      <a:r>
                        <a:rPr lang="it-IT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it-IT" b="1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</a:t>
                      </a:r>
                      <a:r>
                        <a:rPr lang="it-IT" i="1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ions</a:t>
                      </a:r>
                      <a:endParaRPr lang="it-IT" b="1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iez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qu’ils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elles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b="1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aill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76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641</Words>
  <Application>Microsoft Office PowerPoint</Application>
  <PresentationFormat>Presentazione su schermo (4:3)</PresentationFormat>
  <Paragraphs>186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Office Theme</vt:lpstr>
      <vt:lpstr>Le subjonctif</vt:lpstr>
      <vt:lpstr>Il modo congiuntivo</vt:lpstr>
      <vt:lpstr>Congiuntivo presente: formazione</vt:lpstr>
      <vt:lpstr>Congiuntivo presente: verbi regolari</vt:lpstr>
      <vt:lpstr>Casi particolari</vt:lpstr>
      <vt:lpstr>Congiuntivo presente: formazione</vt:lpstr>
      <vt:lpstr>Congiuntivo presente:  verbi irregolari del 3° gruppo</vt:lpstr>
      <vt:lpstr>Congiuntivo presente: coniugazioni irregolari</vt:lpstr>
      <vt:lpstr>Congiuntivo presente: coniugazioni irregolari</vt:lpstr>
      <vt:lpstr>Congiuntivo presente: esempi</vt:lpstr>
      <vt:lpstr>Congiuntivo passato: formazione</vt:lpstr>
      <vt:lpstr>Congiuntivo passato: esempi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72</cp:revision>
  <dcterms:created xsi:type="dcterms:W3CDTF">2017-09-18T09:49:09Z</dcterms:created>
  <dcterms:modified xsi:type="dcterms:W3CDTF">2018-03-20T11:21:15Z</dcterms:modified>
</cp:coreProperties>
</file>