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4" r:id="rId4"/>
    <p:sldId id="268" r:id="rId5"/>
    <p:sldId id="275" r:id="rId6"/>
    <p:sldId id="276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895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908A4E-52F7-4D12-BFE3-D298B7F09F34}" type="datetimeFigureOut">
              <a:rPr lang="fr-FR"/>
              <a:pPr>
                <a:defRPr/>
              </a:pPr>
              <a:t>15/02/2018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7DE4EA-D4F5-4695-AF2E-7DFD916243F6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5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72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42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gérondif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71BCF9-AA25-4889-BC63-55C2DC52B365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gérondif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282883-AA42-4A4F-AE8B-EF19C41F3A13}" type="slidenum">
              <a:rPr lang="fr-FR"/>
              <a:pPr>
                <a:defRPr/>
              </a:pPr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14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gérondif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DE97-D095-411A-A6F1-F25DB6A43A91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gérondif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08FB-5E77-4062-8DE6-2BA9141AE8B5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8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gérondif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EFA8-474D-48E9-925A-0506641ECF17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2460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 gérondif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E3F0-3BAF-46A6-8AFC-F9FCCB845844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4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" y="6623050"/>
            <a:ext cx="77184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 smtClean="0"/>
              <a:t>Crépieux</a:t>
            </a:r>
            <a:r>
              <a:rPr lang="fr-FR" dirty="0" smtClean="0"/>
              <a:t> et al., </a:t>
            </a:r>
            <a:r>
              <a:rPr lang="fr-FR" i="1" dirty="0" smtClean="0"/>
              <a:t>Un, deux, trois... grammaire!</a:t>
            </a:r>
            <a:r>
              <a:rPr lang="fr-FR" dirty="0" smtClean="0"/>
              <a:t>, </a:t>
            </a:r>
            <a:r>
              <a:rPr lang="fr-FR" dirty="0" err="1" smtClean="0"/>
              <a:t>Zanichelli</a:t>
            </a:r>
            <a:r>
              <a:rPr lang="fr-FR" dirty="0" smtClean="0"/>
              <a:t> </a:t>
            </a:r>
            <a:r>
              <a:rPr lang="fr-FR" dirty="0" err="1" smtClean="0"/>
              <a:t>editore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2188" y="6623050"/>
            <a:ext cx="2079625" cy="234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/>
              <a:t>(#)</a:t>
            </a: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6623050"/>
            <a:ext cx="1435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470025"/>
          </a:xfrm>
        </p:spPr>
        <p:txBody>
          <a:bodyPr/>
          <a:lstStyle/>
          <a:p>
            <a:pPr eaLnBrk="1" hangingPunct="1"/>
            <a:r>
              <a:rPr lang="fr-FR" altLang="fr-FR" sz="6000" dirty="0" smtClean="0"/>
              <a:t>Le gérondif</a:t>
            </a:r>
            <a:endParaRPr lang="fr-FR" altLang="fr-FR" sz="6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Forma</a:t>
            </a:r>
            <a:endParaRPr lang="fr-FR" altLang="fr-FR" i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175" y="1417638"/>
            <a:ext cx="9140825" cy="520541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fr-FR" altLang="fr-FR" b="1" dirty="0" smtClean="0">
                <a:solidFill>
                  <a:srgbClr val="FF0000"/>
                </a:solidFill>
              </a:rPr>
              <a:t/>
            </a:r>
            <a:br>
              <a:rPr lang="fr-FR" altLang="fr-FR" b="1" dirty="0" smtClean="0">
                <a:solidFill>
                  <a:srgbClr val="FF0000"/>
                </a:solidFill>
              </a:rPr>
            </a:br>
            <a:r>
              <a:rPr lang="fr-FR" altLang="fr-FR" b="1" i="1" dirty="0" smtClean="0">
                <a:solidFill>
                  <a:srgbClr val="FF0000"/>
                </a:solidFill>
              </a:rPr>
              <a:t>en</a:t>
            </a:r>
            <a:r>
              <a:rPr lang="fr-FR" altLang="fr-FR" dirty="0"/>
              <a:t> </a:t>
            </a:r>
            <a:r>
              <a:rPr lang="fr-FR" altLang="fr-FR" dirty="0" smtClean="0"/>
              <a:t>+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participio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dirty="0" err="1" smtClean="0">
                <a:solidFill>
                  <a:srgbClr val="FF0000"/>
                </a:solidFill>
              </a:rPr>
              <a:t>presente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dirty="0" smtClean="0"/>
              <a:t>(</a:t>
            </a:r>
            <a:r>
              <a:rPr lang="fr-FR" altLang="fr-FR" b="1" dirty="0" err="1" smtClean="0"/>
              <a:t>invariabile</a:t>
            </a:r>
            <a:r>
              <a:rPr lang="fr-FR" altLang="fr-FR" dirty="0" smtClean="0"/>
              <a:t>)</a:t>
            </a:r>
            <a:endParaRPr lang="fr-FR" altLang="fr-FR" i="1" dirty="0" smtClean="0"/>
          </a:p>
          <a:p>
            <a:pPr marL="0" indent="0" algn="ctr" eaLnBrk="1" hangingPunct="1">
              <a:buNone/>
              <a:defRPr/>
            </a:pPr>
            <a:endParaRPr lang="fr-FR" altLang="fr-FR" dirty="0" smtClean="0"/>
          </a:p>
          <a:p>
            <a:pPr marL="0" indent="0" algn="ctr" eaLnBrk="1" hangingPunct="1">
              <a:buNone/>
              <a:defRPr/>
            </a:pPr>
            <a:r>
              <a:rPr lang="fr-FR" alt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fr-FR" alt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 faisant</a:t>
            </a:r>
            <a:r>
              <a:rPr lang="fr-FR" altLang="fr-FR" i="1" dirty="0" smtClean="0">
                <a:sym typeface="Wingdings" panose="05000000000000000000" pitchFamily="2" charset="2"/>
              </a:rPr>
              <a:t/>
            </a:r>
            <a:br>
              <a:rPr lang="fr-FR" altLang="fr-FR" i="1" dirty="0" smtClean="0">
                <a:sym typeface="Wingdings" panose="05000000000000000000" pitchFamily="2" charset="2"/>
              </a:rPr>
            </a:br>
            <a:r>
              <a:rPr lang="fr-FR" alt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en se réveillant</a:t>
            </a:r>
            <a:endParaRPr lang="fr-FR" altLang="fr-FR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fr-FR" altLang="fr-FR" dirty="0"/>
          </a:p>
          <a:p>
            <a:pPr marL="0" indent="0" algn="ctr" eaLnBrk="1" hangingPunct="1">
              <a:buNone/>
              <a:defRPr/>
            </a:pPr>
            <a:r>
              <a:rPr lang="it-IT" sz="3200" b="1" dirty="0" smtClean="0"/>
              <a:t>⚠</a:t>
            </a:r>
            <a:r>
              <a:rPr lang="it-IT" b="1" dirty="0" smtClean="0"/>
              <a:t> </a:t>
            </a:r>
            <a:r>
              <a:rPr lang="fr-FR" b="1" dirty="0" err="1">
                <a:sym typeface="Wingdings" panose="05000000000000000000" pitchFamily="2" charset="2"/>
              </a:rPr>
              <a:t>V</a:t>
            </a:r>
            <a:r>
              <a:rPr lang="fr-FR" altLang="fr-FR" b="1" dirty="0" err="1" smtClean="0">
                <a:sym typeface="Wingdings" panose="05000000000000000000" pitchFamily="2" charset="2"/>
              </a:rPr>
              <a:t>erbi</a:t>
            </a:r>
            <a:r>
              <a:rPr lang="fr-FR" altLang="fr-FR" b="1" dirty="0" smtClean="0">
                <a:sym typeface="Wingdings" panose="05000000000000000000" pitchFamily="2" charset="2"/>
              </a:rPr>
              <a:t> </a:t>
            </a:r>
            <a:r>
              <a:rPr lang="fr-FR" altLang="fr-FR" b="1" dirty="0" err="1" smtClean="0">
                <a:sym typeface="Wingdings" panose="05000000000000000000" pitchFamily="2" charset="2"/>
              </a:rPr>
              <a:t>impersonali</a:t>
            </a:r>
            <a:r>
              <a:rPr lang="fr-FR" altLang="fr-FR" b="1" dirty="0">
                <a:sym typeface="Wingdings" panose="05000000000000000000" pitchFamily="2" charset="2"/>
              </a:rPr>
              <a:t> </a:t>
            </a:r>
            <a:r>
              <a:rPr lang="fr-FR" altLang="fr-FR" dirty="0" smtClean="0">
                <a:sym typeface="Wingdings" panose="05000000000000000000" pitchFamily="2" charset="2"/>
              </a:rPr>
              <a:t></a:t>
            </a:r>
            <a:r>
              <a:rPr lang="fr-FR" altLang="fr-FR" b="1" dirty="0" smtClean="0">
                <a:sym typeface="Wingdings" panose="05000000000000000000" pitchFamily="2" charset="2"/>
              </a:rPr>
              <a:t> ø </a:t>
            </a:r>
            <a:r>
              <a:rPr lang="fr-FR" altLang="fr-FR" b="1" dirty="0" err="1" smtClean="0">
                <a:sym typeface="Wingdings" panose="05000000000000000000" pitchFamily="2" charset="2"/>
              </a:rPr>
              <a:t>gerundio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endParaRPr lang="fr-FR" altLang="fr-FR" dirty="0" smtClean="0"/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prstClr val="black"/>
                </a:solidFill>
              </a:rPr>
              <a:t>⚠ </a:t>
            </a:r>
            <a:r>
              <a:rPr lang="fr-FR" b="1" dirty="0" err="1" smtClean="0">
                <a:sym typeface="Wingdings" panose="05000000000000000000" pitchFamily="2" charset="2"/>
              </a:rPr>
              <a:t>Gerundio</a:t>
            </a:r>
            <a:r>
              <a:rPr lang="fr-FR" b="1" dirty="0" smtClean="0">
                <a:sym typeface="Wingdings" panose="05000000000000000000" pitchFamily="2" charset="2"/>
              </a:rPr>
              <a:t> </a:t>
            </a:r>
            <a:r>
              <a:rPr lang="fr-FR" b="1" dirty="0" err="1" smtClean="0">
                <a:sym typeface="Wingdings" panose="05000000000000000000" pitchFamily="2" charset="2"/>
              </a:rPr>
              <a:t>negativo</a:t>
            </a:r>
            <a:r>
              <a:rPr lang="fr-FR" b="1" dirty="0" smtClean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(</a:t>
            </a:r>
            <a:r>
              <a:rPr lang="fr-FR" i="1" dirty="0" smtClean="0">
                <a:sym typeface="Wingdings" panose="05000000000000000000" pitchFamily="2" charset="2"/>
              </a:rPr>
              <a:t>en ne pouvant pas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r>
              <a:rPr lang="fr-FR" b="1" dirty="0" smtClean="0">
                <a:sym typeface="Wingdings" panose="05000000000000000000" pitchFamily="2" charset="2"/>
              </a:rPr>
              <a:t/>
            </a:r>
            <a:br>
              <a:rPr lang="fr-FR" b="1" dirty="0" smtClean="0">
                <a:sym typeface="Wingdings" panose="05000000000000000000" pitchFamily="2" charset="2"/>
              </a:rPr>
            </a:br>
            <a:r>
              <a:rPr lang="fr-FR" dirty="0">
                <a:sym typeface="Wingdings" panose="05000000000000000000" pitchFamily="2" charset="2"/>
              </a:rPr>
              <a:t>+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b="1" dirty="0" err="1" smtClean="0">
                <a:sym typeface="Wingdings" panose="05000000000000000000" pitchFamily="2" charset="2"/>
              </a:rPr>
              <a:t>gerundio</a:t>
            </a:r>
            <a:r>
              <a:rPr lang="fr-FR" b="1" dirty="0" smtClean="0">
                <a:sym typeface="Wingdings" panose="05000000000000000000" pitchFamily="2" charset="2"/>
              </a:rPr>
              <a:t> </a:t>
            </a:r>
            <a:r>
              <a:rPr lang="fr-FR" b="1" dirty="0" err="1" smtClean="0">
                <a:sym typeface="Wingdings" panose="05000000000000000000" pitchFamily="2" charset="2"/>
              </a:rPr>
              <a:t>composto</a:t>
            </a:r>
            <a:r>
              <a:rPr lang="fr-FR" b="1" dirty="0" smtClean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(</a:t>
            </a:r>
            <a:r>
              <a:rPr lang="fr-FR" i="1" dirty="0" smtClean="0">
                <a:sym typeface="Wingdings" panose="05000000000000000000" pitchFamily="2" charset="2"/>
              </a:rPr>
              <a:t>en étant venus </a:t>
            </a:r>
            <a:r>
              <a:rPr lang="fr-FR" dirty="0" smtClean="0">
                <a:sym typeface="Wingdings" panose="05000000000000000000" pitchFamily="2" charset="2"/>
              </a:rPr>
              <a:t>/ </a:t>
            </a:r>
            <a:r>
              <a:rPr lang="fr-FR" i="1" dirty="0" smtClean="0">
                <a:sym typeface="Wingdings" panose="05000000000000000000" pitchFamily="2" charset="2"/>
              </a:rPr>
              <a:t>en ayant vu</a:t>
            </a:r>
            <a:r>
              <a:rPr lang="fr-FR" dirty="0" smtClean="0">
                <a:sym typeface="Wingdings" panose="05000000000000000000" pitchFamily="2" charset="2"/>
              </a:rPr>
              <a:t>) 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 algn="ctr" eaLnBrk="1" hangingPunct="1">
              <a:buNone/>
              <a:defRPr/>
            </a:pPr>
            <a:r>
              <a:rPr lang="fr-FR" b="1" dirty="0" smtClean="0">
                <a:sym typeface="Wingdings" panose="05000000000000000000" pitchFamily="2" charset="2"/>
              </a:rPr>
              <a:t>= </a:t>
            </a:r>
            <a:r>
              <a:rPr lang="fr-FR" b="1" dirty="0" err="1" smtClean="0">
                <a:sym typeface="Wingdings" panose="05000000000000000000" pitchFamily="2" charset="2"/>
              </a:rPr>
              <a:t>rari</a:t>
            </a:r>
            <a:endParaRPr lang="fr-FR" altLang="fr-FR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Significati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709120"/>
          </a:xfrm>
        </p:spPr>
        <p:txBody>
          <a:bodyPr/>
          <a:lstStyle/>
          <a:p>
            <a:r>
              <a:rPr lang="it-IT" b="1" dirty="0" smtClean="0"/>
              <a:t>Simultaneità</a:t>
            </a:r>
            <a:r>
              <a:rPr lang="it-IT" dirty="0" smtClean="0"/>
              <a:t>:</a:t>
            </a:r>
            <a:r>
              <a:rPr lang="it-IT" i="1" dirty="0" smtClean="0"/>
              <a:t> Il </a:t>
            </a:r>
            <a:r>
              <a:rPr lang="it-IT" i="1" dirty="0" err="1" smtClean="0"/>
              <a:t>parle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en </a:t>
            </a:r>
            <a:r>
              <a:rPr lang="it-IT" i="1" dirty="0" err="1" smtClean="0">
                <a:solidFill>
                  <a:srgbClr val="FF0000"/>
                </a:solidFill>
              </a:rPr>
              <a:t>dormant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endParaRPr lang="it-IT" i="1" dirty="0" smtClean="0"/>
          </a:p>
          <a:p>
            <a:r>
              <a:rPr lang="it-IT" b="1" dirty="0"/>
              <a:t>Causa </a:t>
            </a:r>
            <a:r>
              <a:rPr lang="it-IT" b="1" dirty="0" smtClean="0"/>
              <a:t>concomitante</a:t>
            </a:r>
            <a:r>
              <a:rPr lang="it-IT" dirty="0" smtClean="0"/>
              <a:t>: </a:t>
            </a:r>
            <a:r>
              <a:rPr lang="it-IT" i="1" dirty="0" err="1"/>
              <a:t>Nous</a:t>
            </a:r>
            <a:r>
              <a:rPr lang="it-IT" i="1" dirty="0"/>
              <a:t> </a:t>
            </a:r>
            <a:r>
              <a:rPr lang="it-IT" i="1" dirty="0" err="1"/>
              <a:t>nous</a:t>
            </a:r>
            <a:r>
              <a:rPr lang="it-IT" i="1" dirty="0"/>
              <a:t> </a:t>
            </a:r>
            <a:r>
              <a:rPr lang="it-IT" i="1" dirty="0" err="1"/>
              <a:t>sommes</a:t>
            </a:r>
            <a:r>
              <a:rPr lang="it-IT" i="1" dirty="0"/>
              <a:t> </a:t>
            </a:r>
            <a:r>
              <a:rPr lang="it-IT" i="1" dirty="0" err="1" smtClean="0"/>
              <a:t>ennuyés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i="1" dirty="0" smtClean="0">
                <a:solidFill>
                  <a:srgbClr val="FF0000"/>
                </a:solidFill>
              </a:rPr>
              <a:t>en </a:t>
            </a:r>
            <a:r>
              <a:rPr lang="it-IT" i="1" dirty="0" err="1">
                <a:solidFill>
                  <a:srgbClr val="FF0000"/>
                </a:solidFill>
              </a:rPr>
              <a:t>regardant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/>
              <a:t>ce film.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 </a:t>
            </a:r>
            <a:r>
              <a:rPr lang="it-IT" b="1" dirty="0" smtClean="0"/>
              <a:t>Modo</a:t>
            </a:r>
            <a:r>
              <a:rPr lang="it-IT" dirty="0" smtClean="0"/>
              <a:t>, </a:t>
            </a:r>
            <a:r>
              <a:rPr lang="it-IT" b="1" dirty="0" smtClean="0"/>
              <a:t>mezzo</a:t>
            </a:r>
            <a:r>
              <a:rPr lang="it-IT" dirty="0" smtClean="0"/>
              <a:t>, </a:t>
            </a:r>
            <a:r>
              <a:rPr lang="it-IT" b="1" dirty="0" smtClean="0"/>
              <a:t>condizione</a:t>
            </a:r>
            <a:r>
              <a:rPr lang="it-IT" dirty="0" smtClean="0"/>
              <a:t>:</a:t>
            </a:r>
            <a:r>
              <a:rPr lang="it-IT" b="1" dirty="0"/>
              <a:t> </a:t>
            </a:r>
            <a:r>
              <a:rPr lang="it-IT" i="1" dirty="0" err="1" smtClean="0"/>
              <a:t>Ils</a:t>
            </a:r>
            <a:r>
              <a:rPr lang="it-IT" i="1" dirty="0" smtClean="0"/>
              <a:t> </a:t>
            </a:r>
            <a:r>
              <a:rPr lang="it-IT" i="1" dirty="0" err="1" smtClean="0"/>
              <a:t>ont</a:t>
            </a:r>
            <a:r>
              <a:rPr lang="it-IT" i="1" dirty="0" smtClean="0"/>
              <a:t> </a:t>
            </a:r>
            <a:r>
              <a:rPr lang="it-IT" i="1" dirty="0" err="1" smtClean="0"/>
              <a:t>trouvé</a:t>
            </a:r>
            <a:r>
              <a:rPr lang="it-IT" i="1" dirty="0" smtClean="0"/>
              <a:t> </a:t>
            </a:r>
            <a:r>
              <a:rPr lang="it-IT" i="1" dirty="0" err="1" smtClean="0"/>
              <a:t>cet</a:t>
            </a:r>
            <a:r>
              <a:rPr lang="it-IT" i="1" dirty="0" smtClean="0"/>
              <a:t> </a:t>
            </a:r>
            <a:r>
              <a:rPr lang="it-IT" i="1" dirty="0" err="1" smtClean="0"/>
              <a:t>appartement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en </a:t>
            </a:r>
            <a:r>
              <a:rPr lang="it-IT" i="1" dirty="0" err="1" smtClean="0">
                <a:solidFill>
                  <a:srgbClr val="FF0000"/>
                </a:solidFill>
              </a:rPr>
              <a:t>mettant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une </a:t>
            </a:r>
            <a:r>
              <a:rPr lang="it-IT" i="1" dirty="0" err="1" smtClean="0"/>
              <a:t>annonce</a:t>
            </a:r>
            <a:r>
              <a:rPr lang="it-IT" i="1" dirty="0" smtClean="0"/>
              <a:t> </a:t>
            </a:r>
            <a:r>
              <a:rPr lang="it-IT" i="1" dirty="0" err="1" smtClean="0"/>
              <a:t>dans</a:t>
            </a:r>
            <a:r>
              <a:rPr lang="it-IT" i="1" dirty="0" smtClean="0"/>
              <a:t> le journal.</a:t>
            </a:r>
          </a:p>
          <a:p>
            <a:endParaRPr lang="it-IT" i="1" dirty="0"/>
          </a:p>
          <a:p>
            <a:r>
              <a:rPr lang="it-IT" b="1" i="1" dirty="0" smtClean="0"/>
              <a:t>Tout</a:t>
            </a:r>
            <a:r>
              <a:rPr lang="it-IT" i="1" dirty="0" smtClean="0"/>
              <a:t> </a:t>
            </a:r>
            <a:r>
              <a:rPr lang="it-IT" dirty="0" smtClean="0"/>
              <a:t>+ </a:t>
            </a:r>
            <a:r>
              <a:rPr lang="it-IT" b="1" dirty="0" smtClean="0"/>
              <a:t>gerundio</a:t>
            </a:r>
            <a:r>
              <a:rPr lang="it-IT" dirty="0" smtClean="0"/>
              <a:t> = </a:t>
            </a:r>
            <a:r>
              <a:rPr lang="it-IT" b="1" dirty="0" smtClean="0"/>
              <a:t>concessione</a:t>
            </a:r>
            <a:r>
              <a:rPr lang="it-IT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Tout en </a:t>
            </a:r>
            <a:r>
              <a:rPr lang="it-IT" i="1" dirty="0" err="1" smtClean="0">
                <a:solidFill>
                  <a:srgbClr val="FF0000"/>
                </a:solidFill>
              </a:rPr>
              <a:t>comprenant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ton </a:t>
            </a:r>
            <a:r>
              <a:rPr lang="it-IT" i="1" dirty="0" err="1" smtClean="0"/>
              <a:t>problème</a:t>
            </a:r>
            <a:r>
              <a:rPr lang="it-IT" i="1" dirty="0" smtClean="0"/>
              <a:t>, je ne </a:t>
            </a:r>
            <a:r>
              <a:rPr lang="it-IT" i="1" dirty="0" err="1" smtClean="0"/>
              <a:t>peux</a:t>
            </a:r>
            <a:r>
              <a:rPr lang="it-IT" i="1" dirty="0" smtClean="0"/>
              <a:t> </a:t>
            </a:r>
            <a:r>
              <a:rPr lang="it-IT" i="1" dirty="0" err="1" smtClean="0"/>
              <a:t>pas</a:t>
            </a:r>
            <a:r>
              <a:rPr lang="it-IT" i="1" dirty="0" smtClean="0"/>
              <a:t> t’</a:t>
            </a:r>
            <a:r>
              <a:rPr lang="it-IT" i="1" dirty="0" err="1" smtClean="0"/>
              <a:t>aider</a:t>
            </a:r>
            <a:r>
              <a:rPr lang="it-IT" i="1" dirty="0" smtClean="0"/>
              <a:t>.</a:t>
            </a:r>
            <a:br>
              <a:rPr lang="it-IT" i="1" dirty="0" smtClean="0"/>
            </a:b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423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err="1" smtClean="0"/>
              <a:t>Condizioni</a:t>
            </a:r>
            <a:r>
              <a:rPr lang="fr-FR" altLang="fr-FR" dirty="0" smtClean="0"/>
              <a:t> d’</a:t>
            </a:r>
            <a:r>
              <a:rPr lang="fr-FR" altLang="fr-FR" dirty="0" err="1" smtClean="0"/>
              <a:t>uso</a:t>
            </a:r>
            <a:endParaRPr lang="fr-FR" altLang="fr-FR" dirty="0" smtClean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Soggetto gerundio = soggetto </a:t>
            </a:r>
            <a:r>
              <a:rPr lang="it-IT" b="1" dirty="0" err="1" smtClean="0">
                <a:solidFill>
                  <a:srgbClr val="FF0000"/>
                </a:solidFill>
              </a:rPr>
              <a:t>prop</a:t>
            </a:r>
            <a:r>
              <a:rPr lang="it-IT" b="1" dirty="0" smtClean="0">
                <a:solidFill>
                  <a:srgbClr val="FF0000"/>
                </a:solidFill>
              </a:rPr>
              <a:t>. principale</a:t>
            </a:r>
          </a:p>
          <a:p>
            <a:pPr marL="0" indent="0">
              <a:buNone/>
            </a:pPr>
            <a:endParaRPr lang="it-IT" i="1" u="sng" dirty="0"/>
          </a:p>
          <a:p>
            <a:pPr marL="0" indent="0">
              <a:buNone/>
            </a:pPr>
            <a:r>
              <a:rPr lang="it-IT" i="1" u="sng" dirty="0" smtClean="0"/>
              <a:t>Paul</a:t>
            </a:r>
            <a:r>
              <a:rPr lang="it-IT" i="1" dirty="0" smtClean="0"/>
              <a:t> est parti </a:t>
            </a:r>
            <a:r>
              <a:rPr lang="it-IT" i="1" dirty="0" smtClean="0">
                <a:solidFill>
                  <a:srgbClr val="FF0000"/>
                </a:solidFill>
              </a:rPr>
              <a:t>en </a:t>
            </a:r>
            <a:r>
              <a:rPr lang="it-IT" i="1" dirty="0" err="1" smtClean="0">
                <a:solidFill>
                  <a:srgbClr val="FF0000"/>
                </a:solidFill>
              </a:rPr>
              <a:t>claquant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la porte.</a:t>
            </a:r>
          </a:p>
          <a:p>
            <a:pPr marL="0" indent="0">
              <a:buNone/>
            </a:pPr>
            <a:r>
              <a:rPr lang="it-IT" sz="3200" b="1" i="1" dirty="0">
                <a:solidFill>
                  <a:prstClr val="black"/>
                </a:solidFill>
              </a:rPr>
              <a:t/>
            </a:r>
            <a:br>
              <a:rPr lang="it-IT" sz="3200" b="1" i="1" dirty="0">
                <a:solidFill>
                  <a:prstClr val="black"/>
                </a:solidFill>
              </a:rPr>
            </a:br>
            <a:r>
              <a:rPr lang="it-IT" sz="3200" b="1" dirty="0" smtClean="0">
                <a:solidFill>
                  <a:prstClr val="black"/>
                </a:solidFill>
              </a:rPr>
              <a:t>⚠ </a:t>
            </a:r>
            <a:r>
              <a:rPr lang="it-IT" dirty="0" smtClean="0"/>
              <a:t>Se </a:t>
            </a:r>
            <a:r>
              <a:rPr lang="it-IT" b="1" dirty="0" smtClean="0">
                <a:solidFill>
                  <a:srgbClr val="FF0000"/>
                </a:solidFill>
              </a:rPr>
              <a:t>soggetti diversi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participio presente</a:t>
            </a: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dirty="0" smtClean="0">
                <a:sym typeface="Wingdings" panose="05000000000000000000" pitchFamily="2" charset="2"/>
              </a:rPr>
              <a:t/>
            </a:r>
            <a:br>
              <a:rPr lang="it-IT" dirty="0" smtClean="0">
                <a:sym typeface="Wingdings" panose="05000000000000000000" pitchFamily="2" charset="2"/>
              </a:rPr>
            </a:br>
            <a:r>
              <a:rPr lang="it-IT" i="1" dirty="0" smtClean="0">
                <a:sym typeface="Wingdings" panose="05000000000000000000" pitchFamily="2" charset="2"/>
              </a:rPr>
              <a:t>Le </a:t>
            </a:r>
            <a:r>
              <a:rPr lang="it-IT" i="1" dirty="0" err="1" smtClean="0">
                <a:sym typeface="Wingdings" panose="05000000000000000000" pitchFamily="2" charset="2"/>
              </a:rPr>
              <a:t>chanteur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étant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malade</a:t>
            </a:r>
            <a:r>
              <a:rPr lang="it-IT" i="1" dirty="0" smtClean="0">
                <a:sym typeface="Wingdings" panose="05000000000000000000" pitchFamily="2" charset="2"/>
              </a:rPr>
              <a:t>, le </a:t>
            </a:r>
            <a:r>
              <a:rPr lang="it-IT" i="1" dirty="0" err="1" smtClean="0">
                <a:sym typeface="Wingdings" panose="05000000000000000000" pitchFamily="2" charset="2"/>
              </a:rPr>
              <a:t>concert</a:t>
            </a:r>
            <a:r>
              <a:rPr lang="it-IT" i="1" dirty="0" smtClean="0">
                <a:sym typeface="Wingdings" panose="05000000000000000000" pitchFamily="2" charset="2"/>
              </a:rPr>
              <a:t> a </a:t>
            </a:r>
            <a:r>
              <a:rPr lang="it-IT" i="1" dirty="0" err="1" smtClean="0">
                <a:sym typeface="Wingdings" panose="05000000000000000000" pitchFamily="2" charset="2"/>
              </a:rPr>
              <a:t>été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annulé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  <a:endParaRPr lang="it-IT" i="1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>
              <a:sym typeface="Wingdings" panose="05000000000000000000" pitchFamily="2" charset="2"/>
            </a:endParaRPr>
          </a:p>
          <a:p>
            <a:endParaRPr lang="it-IT" i="1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F60259-1F75-4281-9361-9CA4E32360B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46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 d’uso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ø forma </a:t>
            </a:r>
            <a:r>
              <a:rPr lang="it-IT" b="1" dirty="0">
                <a:solidFill>
                  <a:srgbClr val="FF0000"/>
                </a:solidFill>
              </a:rPr>
              <a:t>negativa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ym typeface="Wingdings" panose="05000000000000000000" pitchFamily="2" charset="2"/>
              </a:rPr>
              <a:t>participio </a:t>
            </a:r>
            <a:r>
              <a:rPr lang="it-IT" b="1" dirty="0" smtClean="0">
                <a:sym typeface="Wingdings" panose="05000000000000000000" pitchFamily="2" charset="2"/>
              </a:rPr>
              <a:t>presente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N’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ayant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pas</a:t>
            </a:r>
            <a:r>
              <a:rPr lang="it-IT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assez</a:t>
            </a:r>
            <a:r>
              <a:rPr lang="it-IT" i="1" dirty="0" smtClean="0">
                <a:sym typeface="Wingdings" panose="05000000000000000000" pitchFamily="2" charset="2"/>
              </a:rPr>
              <a:t> de </a:t>
            </a:r>
            <a:r>
              <a:rPr lang="it-IT" i="1" dirty="0" err="1" smtClean="0">
                <a:sym typeface="Wingdings" panose="05000000000000000000" pitchFamily="2" charset="2"/>
              </a:rPr>
              <a:t>temps</a:t>
            </a:r>
            <a:r>
              <a:rPr lang="it-IT" i="1" dirty="0" smtClean="0">
                <a:sym typeface="Wingdings" panose="05000000000000000000" pitchFamily="2" charset="2"/>
              </a:rPr>
              <a:t>, </a:t>
            </a:r>
            <a:r>
              <a:rPr lang="it-IT" i="1" dirty="0" err="1" smtClean="0">
                <a:sym typeface="Wingdings" panose="05000000000000000000" pitchFamily="2" charset="2"/>
              </a:rPr>
              <a:t>j’ai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r>
              <a:rPr lang="it-IT" i="1" dirty="0" err="1" smtClean="0">
                <a:sym typeface="Wingdings" panose="05000000000000000000" pitchFamily="2" charset="2"/>
              </a:rPr>
              <a:t>renoncé</a:t>
            </a:r>
            <a:r>
              <a:rPr lang="it-IT" i="1" dirty="0" smtClean="0">
                <a:sym typeface="Wingdings" panose="05000000000000000000" pitchFamily="2" charset="2"/>
              </a:rPr>
              <a:t> à </a:t>
            </a:r>
            <a:r>
              <a:rPr lang="it-IT" i="1" dirty="0" err="1" smtClean="0">
                <a:sym typeface="Wingdings" panose="05000000000000000000" pitchFamily="2" charset="2"/>
              </a:rPr>
              <a:t>visiter</a:t>
            </a:r>
            <a:r>
              <a:rPr lang="it-IT" i="1" dirty="0" smtClean="0">
                <a:sym typeface="Wingdings" panose="05000000000000000000" pitchFamily="2" charset="2"/>
              </a:rPr>
              <a:t> </a:t>
            </a:r>
            <a:br>
              <a:rPr lang="it-IT" i="1" dirty="0" smtClean="0">
                <a:sym typeface="Wingdings" panose="05000000000000000000" pitchFamily="2" charset="2"/>
              </a:rPr>
            </a:br>
            <a:r>
              <a:rPr lang="it-IT" i="1" dirty="0" smtClean="0">
                <a:sym typeface="Wingdings" panose="05000000000000000000" pitchFamily="2" charset="2"/>
              </a:rPr>
              <a:t>le </a:t>
            </a:r>
            <a:r>
              <a:rPr lang="it-IT" i="1" dirty="0" err="1" smtClean="0">
                <a:sym typeface="Wingdings" panose="05000000000000000000" pitchFamily="2" charset="2"/>
              </a:rPr>
              <a:t>musée</a:t>
            </a:r>
            <a:r>
              <a:rPr lang="it-IT" i="1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b="1" dirty="0">
                <a:solidFill>
                  <a:srgbClr val="FF0000"/>
                </a:solidFill>
              </a:rPr>
              <a:t>ø forma composta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ym typeface="Wingdings" panose="05000000000000000000" pitchFamily="2" charset="2"/>
              </a:rPr>
              <a:t>participio presente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Ayant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terminé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/>
              <a:t>leur</a:t>
            </a:r>
            <a:r>
              <a:rPr lang="it-IT" i="1" dirty="0" smtClean="0"/>
              <a:t> </a:t>
            </a:r>
            <a:r>
              <a:rPr lang="it-IT" i="1" dirty="0" err="1" smtClean="0"/>
              <a:t>travail</a:t>
            </a:r>
            <a:r>
              <a:rPr lang="it-IT" i="1" dirty="0" smtClean="0"/>
              <a:t>, </a:t>
            </a:r>
            <a:r>
              <a:rPr lang="it-IT" i="1" dirty="0" err="1" smtClean="0"/>
              <a:t>ils</a:t>
            </a:r>
            <a:r>
              <a:rPr lang="it-IT" i="1" dirty="0" smtClean="0"/>
              <a:t> se </a:t>
            </a:r>
            <a:r>
              <a:rPr lang="it-IT" i="1" dirty="0" err="1" smtClean="0"/>
              <a:t>sont</a:t>
            </a:r>
            <a:r>
              <a:rPr lang="it-IT" i="1" dirty="0" smtClean="0"/>
              <a:t> </a:t>
            </a:r>
            <a:r>
              <a:rPr lang="it-IT" i="1" dirty="0" err="1" smtClean="0"/>
              <a:t>reposés</a:t>
            </a:r>
            <a:r>
              <a:rPr lang="it-IT" i="1" dirty="0" smtClean="0"/>
              <a:t>.</a:t>
            </a:r>
            <a:endParaRPr lang="it-IT" i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456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 d’uso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Assenza di simultaneità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b="1" dirty="0" err="1" smtClean="0">
                <a:sym typeface="Wingdings" panose="05000000000000000000" pitchFamily="2" charset="2"/>
              </a:rPr>
              <a:t>participe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b="1" dirty="0" err="1" smtClean="0">
                <a:sym typeface="Wingdings" panose="05000000000000000000" pitchFamily="2" charset="2"/>
              </a:rPr>
              <a:t>présent</a:t>
            </a:r>
            <a:endParaRPr lang="it-IT" b="1" dirty="0" smtClean="0"/>
          </a:p>
          <a:p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 err="1" smtClean="0">
                <a:solidFill>
                  <a:srgbClr val="FF0000"/>
                </a:solidFill>
              </a:rPr>
              <a:t>Désirant</a:t>
            </a:r>
            <a:r>
              <a:rPr lang="it-IT" i="1" dirty="0" smtClean="0"/>
              <a:t> devenir </a:t>
            </a:r>
            <a:r>
              <a:rPr lang="it-IT" i="1" dirty="0" err="1" smtClean="0"/>
              <a:t>écrivaine</a:t>
            </a:r>
            <a:r>
              <a:rPr lang="it-IT" i="1" dirty="0" smtClean="0"/>
              <a:t>, elle </a:t>
            </a:r>
            <a:r>
              <a:rPr lang="it-IT" i="1" dirty="0" err="1" smtClean="0"/>
              <a:t>suit</a:t>
            </a:r>
            <a:r>
              <a:rPr lang="it-IT" i="1" dirty="0" smtClean="0"/>
              <a:t> </a:t>
            </a:r>
            <a:r>
              <a:rPr lang="it-IT" i="1" dirty="0" err="1" smtClean="0"/>
              <a:t>des</a:t>
            </a:r>
            <a:r>
              <a:rPr lang="it-IT" i="1" dirty="0" smtClean="0"/>
              <a:t> </a:t>
            </a:r>
            <a:r>
              <a:rPr lang="it-IT" i="1" dirty="0" err="1" smtClean="0"/>
              <a:t>cours</a:t>
            </a:r>
            <a:r>
              <a:rPr lang="it-IT" i="1" dirty="0" smtClean="0"/>
              <a:t> d’</a:t>
            </a:r>
            <a:r>
              <a:rPr lang="it-IT" i="1" dirty="0" err="1" smtClean="0"/>
              <a:t>écriture</a:t>
            </a:r>
            <a:r>
              <a:rPr lang="it-IT" i="1" dirty="0" smtClean="0"/>
              <a:t> </a:t>
            </a:r>
            <a:r>
              <a:rPr lang="it-IT" i="1" dirty="0" err="1" smtClean="0"/>
              <a:t>créative</a:t>
            </a:r>
            <a:r>
              <a:rPr lang="it-IT" i="1" dirty="0" smtClean="0"/>
              <a:t>.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Verbi impersonali </a:t>
            </a:r>
            <a:r>
              <a:rPr lang="fr-FR" altLang="fr-FR" b="1" dirty="0" smtClean="0">
                <a:sym typeface="Wingdings" panose="05000000000000000000" pitchFamily="2" charset="2"/>
              </a:rPr>
              <a:t> </a:t>
            </a:r>
            <a:r>
              <a:rPr lang="fr-FR" altLang="fr-FR" b="1" dirty="0" err="1" smtClean="0">
                <a:sym typeface="Wingdings" panose="05000000000000000000" pitchFamily="2" charset="2"/>
              </a:rPr>
              <a:t>prop</a:t>
            </a:r>
            <a:r>
              <a:rPr lang="fr-FR" altLang="fr-FR" b="1" dirty="0" smtClean="0">
                <a:sym typeface="Wingdings" panose="05000000000000000000" pitchFamily="2" charset="2"/>
              </a:rPr>
              <a:t>. </a:t>
            </a:r>
            <a:r>
              <a:rPr lang="fr-FR" altLang="fr-FR" b="1" dirty="0" err="1">
                <a:sym typeface="Wingdings" panose="05000000000000000000" pitchFamily="2" charset="2"/>
              </a:rPr>
              <a:t>s</a:t>
            </a:r>
            <a:r>
              <a:rPr lang="fr-FR" altLang="fr-FR" b="1" dirty="0" err="1" smtClean="0">
                <a:sym typeface="Wingdings" panose="05000000000000000000" pitchFamily="2" charset="2"/>
              </a:rPr>
              <a:t>ubordinata</a:t>
            </a:r>
            <a:r>
              <a:rPr lang="fr-FR" altLang="fr-FR" b="1" dirty="0" smtClean="0">
                <a:sym typeface="Wingdings" panose="05000000000000000000" pitchFamily="2" charset="2"/>
              </a:rPr>
              <a:t> </a:t>
            </a:r>
            <a:r>
              <a:rPr lang="fr-FR" altLang="fr-FR" dirty="0" smtClean="0">
                <a:sym typeface="Wingdings" panose="05000000000000000000" pitchFamily="2" charset="2"/>
              </a:rPr>
              <a:t>con</a:t>
            </a:r>
            <a:endParaRPr lang="fr-FR" altLang="fr-FR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altLang="fr-FR" b="1" i="1" dirty="0" smtClean="0">
                <a:sym typeface="Wingdings" panose="05000000000000000000" pitchFamily="2" charset="2"/>
              </a:rPr>
              <a:t>				  comme</a:t>
            </a:r>
            <a:r>
              <a:rPr lang="fr-FR" altLang="fr-FR" b="1" dirty="0" smtClean="0">
                <a:sym typeface="Wingdings" panose="05000000000000000000" pitchFamily="2" charset="2"/>
              </a:rPr>
              <a:t>, </a:t>
            </a:r>
            <a:r>
              <a:rPr lang="fr-FR" altLang="fr-FR" b="1" i="1" dirty="0" smtClean="0">
                <a:sym typeface="Wingdings" panose="05000000000000000000" pitchFamily="2" charset="2"/>
              </a:rPr>
              <a:t>puisque</a:t>
            </a:r>
            <a:r>
              <a:rPr lang="fr-FR" altLang="fr-FR" b="1" dirty="0" smtClean="0">
                <a:sym typeface="Wingdings" panose="05000000000000000000" pitchFamily="2" charset="2"/>
              </a:rPr>
              <a:t>, </a:t>
            </a:r>
            <a:r>
              <a:rPr lang="fr-FR" altLang="fr-FR" b="1" i="1" dirty="0" smtClean="0">
                <a:sym typeface="Wingdings" panose="05000000000000000000" pitchFamily="2" charset="2"/>
              </a:rPr>
              <a:t>si</a:t>
            </a:r>
          </a:p>
          <a:p>
            <a:endParaRPr lang="fr-FR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Comme</a:t>
            </a:r>
            <a:r>
              <a:rPr lang="fr-FR" i="1" dirty="0" smtClean="0">
                <a:sym typeface="Wingdings" panose="05000000000000000000" pitchFamily="2" charset="2"/>
              </a:rPr>
              <a:t> il y a une grève des transports, la ville </a:t>
            </a:r>
            <a:br>
              <a:rPr lang="fr-FR" i="1" dirty="0" smtClean="0">
                <a:sym typeface="Wingdings" panose="05000000000000000000" pitchFamily="2" charset="2"/>
              </a:rPr>
            </a:br>
            <a:r>
              <a:rPr lang="fr-FR" i="1" dirty="0" smtClean="0">
                <a:sym typeface="Wingdings" panose="05000000000000000000" pitchFamily="2" charset="2"/>
              </a:rPr>
              <a:t>est paralysée.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Crépieux</a:t>
            </a:r>
            <a:r>
              <a:rPr lang="fr-FR" dirty="0"/>
              <a:t> et al., </a:t>
            </a:r>
            <a:r>
              <a:rPr lang="fr-FR" i="1" dirty="0"/>
              <a:t>Un, deux, trois... grammaire!</a:t>
            </a:r>
            <a:r>
              <a:rPr lang="fr-FR" dirty="0"/>
              <a:t>, </a:t>
            </a:r>
            <a:r>
              <a:rPr lang="fr-FR" dirty="0" err="1"/>
              <a:t>Zanichelli</a:t>
            </a:r>
            <a:r>
              <a:rPr lang="fr-FR" dirty="0"/>
              <a:t> </a:t>
            </a:r>
            <a:r>
              <a:rPr lang="fr-FR" dirty="0" err="1"/>
              <a:t>editore</a:t>
            </a:r>
            <a:r>
              <a:rPr lang="fr-FR" dirty="0"/>
              <a:t> 2018</a:t>
            </a:r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71BCF9-AA25-4889-BC63-55C2DC52B36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91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159</Words>
  <Application>Microsoft Office PowerPoint</Application>
  <PresentationFormat>Presentazione su schermo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Office Theme</vt:lpstr>
      <vt:lpstr>Le gérondif</vt:lpstr>
      <vt:lpstr>Forma</vt:lpstr>
      <vt:lpstr>Significati</vt:lpstr>
      <vt:lpstr>Condizioni d’uso</vt:lpstr>
      <vt:lpstr>Condizioni d’uso</vt:lpstr>
      <vt:lpstr>Condizioni d’uso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féminin</dc:title>
  <dc:creator>Margot Legrand</dc:creator>
  <cp:lastModifiedBy>Utente Windows</cp:lastModifiedBy>
  <cp:revision>85</cp:revision>
  <dcterms:created xsi:type="dcterms:W3CDTF">2017-09-18T09:49:09Z</dcterms:created>
  <dcterms:modified xsi:type="dcterms:W3CDTF">2018-02-15T12:30:45Z</dcterms:modified>
</cp:coreProperties>
</file>