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5" r:id="rId3"/>
    <p:sldId id="258" r:id="rId4"/>
    <p:sldId id="257" r:id="rId5"/>
    <p:sldId id="261" r:id="rId6"/>
    <p:sldId id="264" r:id="rId7"/>
    <p:sldId id="266" r:id="rId8"/>
    <p:sldId id="263" r:id="rId9"/>
    <p:sldId id="267" r:id="rId10"/>
    <p:sldId id="262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>
      <p:cViewPr varScale="1">
        <p:scale>
          <a:sx n="62" d="100"/>
          <a:sy n="62" d="100"/>
        </p:scale>
        <p:origin x="1454" y="6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3908A4E-52F7-4D12-BFE3-D298B7F09F34}" type="datetimeFigureOut">
              <a:rPr lang="fr-FR"/>
              <a:pPr>
                <a:defRPr/>
              </a:pPr>
              <a:t>02/05/2018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fr-FR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C7DE4EA-D4F5-4695-AF2E-7DFD916243F6}" type="slidenum">
              <a:rPr lang="fr-FR"/>
              <a:pPr>
                <a:defRPr/>
              </a:pPr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36553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 txBox="1">
            <a:spLocks/>
          </p:cNvSpPr>
          <p:nvPr userDrawn="1"/>
        </p:nvSpPr>
        <p:spPr>
          <a:xfrm>
            <a:off x="3175" y="6623050"/>
            <a:ext cx="7718425" cy="2349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defPPr>
              <a:defRPr lang="fr-FR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 err="1" smtClean="0"/>
              <a:t>Crépieux</a:t>
            </a:r>
            <a:r>
              <a:rPr lang="fr-FR" dirty="0" smtClean="0"/>
              <a:t> et al., </a:t>
            </a:r>
            <a:r>
              <a:rPr lang="fr-FR" i="1" dirty="0" smtClean="0"/>
              <a:t>Un, deux, trois...</a:t>
            </a:r>
            <a:r>
              <a:rPr lang="fr-FR" i="1" baseline="0" dirty="0" smtClean="0"/>
              <a:t> grammaire!</a:t>
            </a:r>
            <a:r>
              <a:rPr lang="fr-FR" dirty="0" smtClean="0"/>
              <a:t>, </a:t>
            </a:r>
            <a:r>
              <a:rPr lang="fr-FR" dirty="0" err="1" smtClean="0"/>
              <a:t>Zanichelli</a:t>
            </a:r>
            <a:r>
              <a:rPr lang="fr-FR" dirty="0" smtClean="0"/>
              <a:t> </a:t>
            </a:r>
            <a:r>
              <a:rPr lang="fr-FR" dirty="0" err="1" smtClean="0"/>
              <a:t>editore</a:t>
            </a:r>
            <a:r>
              <a:rPr lang="fr-FR" dirty="0" smtClean="0"/>
              <a:t> 2018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720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fr-FR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ct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fr-FR"/>
              <a:t>(#)</a:t>
            </a:r>
          </a:p>
        </p:txBody>
      </p:sp>
    </p:spTree>
    <p:extLst>
      <p:ext uri="{BB962C8B-B14F-4D97-AF65-F5344CB8AC3E}">
        <p14:creationId xmlns:p14="http://schemas.microsoft.com/office/powerpoint/2010/main" val="344239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0" y="0"/>
            <a:ext cx="9144000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La</a:t>
            </a:r>
            <a:r>
              <a:rPr lang="fr-FR" sz="10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phrase négative</a:t>
            </a:r>
            <a:endParaRPr lang="fr-FR" sz="1000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r-FR" dirty="0" err="1" smtClean="0"/>
              <a:t>Crépieux</a:t>
            </a:r>
            <a:r>
              <a:rPr lang="fr-FR" dirty="0" smtClean="0"/>
              <a:t> et al., </a:t>
            </a:r>
            <a:r>
              <a:rPr lang="fr-FR" i="1" dirty="0" smtClean="0"/>
              <a:t>Un, deux, trois...</a:t>
            </a:r>
            <a:r>
              <a:rPr lang="fr-FR" i="1" baseline="0" dirty="0" smtClean="0"/>
              <a:t> grammaire!</a:t>
            </a:r>
            <a:r>
              <a:rPr lang="fr-FR" dirty="0" smtClean="0"/>
              <a:t>, </a:t>
            </a:r>
            <a:r>
              <a:rPr lang="fr-FR" dirty="0" err="1" smtClean="0"/>
              <a:t>Zanichelli</a:t>
            </a:r>
            <a:r>
              <a:rPr lang="fr-FR" dirty="0" smtClean="0"/>
              <a:t> </a:t>
            </a:r>
            <a:r>
              <a:rPr lang="fr-FR" dirty="0" err="1" smtClean="0"/>
              <a:t>editore</a:t>
            </a:r>
            <a:r>
              <a:rPr lang="fr-FR" dirty="0" smtClean="0"/>
              <a:t>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071BCF9-AA25-4889-BC63-55C2DC52B365}" type="slidenum">
              <a:rPr lang="fr-FR"/>
              <a:pPr>
                <a:defRPr/>
              </a:pPr>
              <a:t>‹N›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09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0" y="0"/>
            <a:ext cx="9144000" cy="246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La</a:t>
            </a:r>
            <a:r>
              <a:rPr lang="fr-FR" sz="10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phrase négative</a:t>
            </a:r>
            <a:endParaRPr lang="fr-FR" sz="1000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r-FR" dirty="0" err="1" smtClean="0"/>
              <a:t>Crépieux</a:t>
            </a:r>
            <a:r>
              <a:rPr lang="fr-FR" dirty="0" smtClean="0"/>
              <a:t> et al., </a:t>
            </a:r>
            <a:r>
              <a:rPr lang="fr-FR" i="1" dirty="0" smtClean="0"/>
              <a:t>Un, deux, trois...</a:t>
            </a:r>
            <a:r>
              <a:rPr lang="fr-FR" i="1" baseline="0" dirty="0" smtClean="0"/>
              <a:t> grammaire!</a:t>
            </a:r>
            <a:r>
              <a:rPr lang="fr-FR" dirty="0" smtClean="0"/>
              <a:t>, </a:t>
            </a:r>
            <a:r>
              <a:rPr lang="fr-FR" dirty="0" err="1" smtClean="0"/>
              <a:t>Zanichelli</a:t>
            </a:r>
            <a:r>
              <a:rPr lang="fr-FR" dirty="0" smtClean="0"/>
              <a:t> </a:t>
            </a:r>
            <a:r>
              <a:rPr lang="fr-FR" dirty="0" err="1" smtClean="0"/>
              <a:t>editore</a:t>
            </a:r>
            <a:r>
              <a:rPr lang="fr-FR" dirty="0" smtClean="0"/>
              <a:t>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5282883-AA42-4A4F-AE8B-EF19C41F3A13}" type="slidenum">
              <a:rPr lang="fr-FR"/>
              <a:pPr>
                <a:defRPr/>
              </a:pPr>
              <a:t>‹N›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20140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0" y="0"/>
            <a:ext cx="9144000" cy="246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La</a:t>
            </a:r>
            <a:r>
              <a:rPr lang="fr-FR" sz="10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phrase négative</a:t>
            </a:r>
            <a:endParaRPr lang="fr-FR" sz="1000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F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r-FR" dirty="0" err="1" smtClean="0"/>
              <a:t>Crépieux</a:t>
            </a:r>
            <a:r>
              <a:rPr lang="fr-FR" dirty="0" smtClean="0"/>
              <a:t> et al., </a:t>
            </a:r>
            <a:r>
              <a:rPr lang="fr-FR" i="1" dirty="0" smtClean="0"/>
              <a:t>Un, deux, trois...</a:t>
            </a:r>
            <a:r>
              <a:rPr lang="fr-FR" i="1" baseline="0" dirty="0" smtClean="0"/>
              <a:t> grammaire!</a:t>
            </a:r>
            <a:r>
              <a:rPr lang="fr-FR" dirty="0" smtClean="0"/>
              <a:t>, </a:t>
            </a:r>
            <a:r>
              <a:rPr lang="fr-FR" dirty="0" err="1" smtClean="0"/>
              <a:t>Zanichelli</a:t>
            </a:r>
            <a:r>
              <a:rPr lang="fr-FR" dirty="0" smtClean="0"/>
              <a:t> </a:t>
            </a:r>
            <a:r>
              <a:rPr lang="fr-FR" dirty="0" err="1" smtClean="0"/>
              <a:t>editore</a:t>
            </a:r>
            <a:r>
              <a:rPr lang="fr-FR" dirty="0" smtClean="0"/>
              <a:t> 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ADE97-D095-411A-A6F1-F25DB6A43A91}" type="slidenum">
              <a:rPr lang="fr-FR"/>
              <a:pPr>
                <a:defRPr/>
              </a:pPr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899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0" y="0"/>
            <a:ext cx="9144000" cy="246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La</a:t>
            </a:r>
            <a:r>
              <a:rPr lang="fr-FR" sz="10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phrase négative</a:t>
            </a:r>
            <a:endParaRPr lang="fr-FR" sz="1000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r-FR" dirty="0" err="1" smtClean="0"/>
              <a:t>Crépieux</a:t>
            </a:r>
            <a:r>
              <a:rPr lang="fr-FR" dirty="0" smtClean="0"/>
              <a:t> et al., </a:t>
            </a:r>
            <a:r>
              <a:rPr lang="fr-FR" i="1" dirty="0" smtClean="0"/>
              <a:t>Un, deux, trois...</a:t>
            </a:r>
            <a:r>
              <a:rPr lang="fr-FR" i="1" baseline="0" dirty="0" smtClean="0"/>
              <a:t> grammaire!</a:t>
            </a:r>
            <a:r>
              <a:rPr lang="fr-FR" dirty="0" smtClean="0"/>
              <a:t>, </a:t>
            </a:r>
            <a:r>
              <a:rPr lang="fr-FR" dirty="0" err="1" smtClean="0"/>
              <a:t>Zanichelli</a:t>
            </a:r>
            <a:r>
              <a:rPr lang="fr-FR" dirty="0" smtClean="0"/>
              <a:t> </a:t>
            </a:r>
            <a:r>
              <a:rPr lang="fr-FR" dirty="0" err="1" smtClean="0"/>
              <a:t>editore</a:t>
            </a:r>
            <a:r>
              <a:rPr lang="fr-FR" dirty="0" smtClean="0"/>
              <a:t> 2018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C08FB-5E77-4062-8DE6-2BA9141AE8B5}" type="slidenum">
              <a:rPr lang="fr-FR"/>
              <a:pPr>
                <a:defRPr/>
              </a:pPr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9816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0"/>
            <a:ext cx="9144000" cy="246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La</a:t>
            </a:r>
            <a:r>
              <a:rPr lang="fr-FR" sz="10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phrase négative</a:t>
            </a:r>
            <a:endParaRPr lang="fr-FR" sz="1000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r-FR" dirty="0" err="1" smtClean="0"/>
              <a:t>Crépieux</a:t>
            </a:r>
            <a:r>
              <a:rPr lang="fr-FR" dirty="0" smtClean="0"/>
              <a:t> et al., </a:t>
            </a:r>
            <a:r>
              <a:rPr lang="fr-FR" i="1" dirty="0" smtClean="0"/>
              <a:t>Un, deux, trois...</a:t>
            </a:r>
            <a:r>
              <a:rPr lang="fr-FR" i="1" baseline="0" dirty="0" smtClean="0"/>
              <a:t> grammaire!</a:t>
            </a:r>
            <a:r>
              <a:rPr lang="fr-FR" dirty="0" smtClean="0"/>
              <a:t>, </a:t>
            </a:r>
            <a:r>
              <a:rPr lang="fr-FR" dirty="0" err="1" smtClean="0"/>
              <a:t>Zanichelli</a:t>
            </a:r>
            <a:r>
              <a:rPr lang="fr-FR" dirty="0" smtClean="0"/>
              <a:t> </a:t>
            </a:r>
            <a:r>
              <a:rPr lang="fr-FR" dirty="0" err="1" smtClean="0"/>
              <a:t>editore</a:t>
            </a:r>
            <a:r>
              <a:rPr lang="fr-FR" dirty="0" smtClean="0"/>
              <a:t>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4EFA8-474D-48E9-925A-0506641ECF17}" type="slidenum">
              <a:rPr lang="fr-FR"/>
              <a:pPr>
                <a:defRPr/>
              </a:pPr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9030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0" y="0"/>
            <a:ext cx="9144000" cy="246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La</a:t>
            </a:r>
            <a:r>
              <a:rPr lang="fr-FR" sz="10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phrase négative</a:t>
            </a:r>
            <a:endParaRPr lang="fr-FR" sz="1000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r-FR" dirty="0" err="1" smtClean="0"/>
              <a:t>Crépieux</a:t>
            </a:r>
            <a:r>
              <a:rPr lang="fr-FR" dirty="0" smtClean="0"/>
              <a:t> et al., </a:t>
            </a:r>
            <a:r>
              <a:rPr lang="fr-FR" i="1" dirty="0" smtClean="0"/>
              <a:t>Un, deux, trois...</a:t>
            </a:r>
            <a:r>
              <a:rPr lang="fr-FR" i="1" baseline="0" dirty="0" smtClean="0"/>
              <a:t> grammaire!</a:t>
            </a:r>
            <a:r>
              <a:rPr lang="fr-FR" dirty="0" smtClean="0"/>
              <a:t>, </a:t>
            </a:r>
            <a:r>
              <a:rPr lang="fr-FR" dirty="0" err="1" smtClean="0"/>
              <a:t>Zanichelli</a:t>
            </a:r>
            <a:r>
              <a:rPr lang="fr-FR" dirty="0" smtClean="0"/>
              <a:t> </a:t>
            </a:r>
            <a:r>
              <a:rPr lang="fr-FR" dirty="0" err="1" smtClean="0"/>
              <a:t>editore</a:t>
            </a:r>
            <a:r>
              <a:rPr lang="fr-FR" dirty="0" smtClean="0"/>
              <a:t>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2E3F0-3BAF-46A6-8AFC-F9FCCB845844}" type="slidenum">
              <a:rPr lang="fr-FR"/>
              <a:pPr>
                <a:defRPr/>
              </a:pPr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2947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title style</a:t>
            </a:r>
            <a:endParaRPr lang="fr-FR" altLang="fr-FR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text styles</a:t>
            </a:r>
          </a:p>
          <a:p>
            <a:pPr lvl="1"/>
            <a:r>
              <a:rPr lang="en-US" altLang="fr-FR" smtClean="0"/>
              <a:t>Second level</a:t>
            </a:r>
          </a:p>
          <a:p>
            <a:pPr lvl="2"/>
            <a:r>
              <a:rPr lang="en-US" altLang="fr-FR" smtClean="0"/>
              <a:t>Third level</a:t>
            </a:r>
          </a:p>
          <a:p>
            <a:pPr lvl="3"/>
            <a:r>
              <a:rPr lang="en-US" altLang="fr-FR" smtClean="0"/>
              <a:t>Fourth level</a:t>
            </a:r>
          </a:p>
          <a:p>
            <a:pPr lvl="4"/>
            <a:r>
              <a:rPr lang="en-US" altLang="fr-FR" smtClean="0"/>
              <a:t>Fifth level</a:t>
            </a:r>
            <a:endParaRPr lang="fr-FR" altLang="fr-FR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75" y="6623050"/>
            <a:ext cx="7718425" cy="2349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fr-FR" dirty="0" err="1" smtClean="0"/>
              <a:t>Crépieux</a:t>
            </a:r>
            <a:r>
              <a:rPr lang="fr-FR" dirty="0" smtClean="0"/>
              <a:t> et al., </a:t>
            </a:r>
            <a:r>
              <a:rPr lang="fr-FR" i="1" dirty="0" smtClean="0"/>
              <a:t>Un, deux, trois...</a:t>
            </a:r>
            <a:r>
              <a:rPr lang="fr-FR" i="1" baseline="0" dirty="0" smtClean="0"/>
              <a:t> grammaire!</a:t>
            </a:r>
            <a:r>
              <a:rPr lang="fr-FR" dirty="0" smtClean="0"/>
              <a:t>, </a:t>
            </a:r>
            <a:r>
              <a:rPr lang="fr-FR" dirty="0" err="1" smtClean="0"/>
              <a:t>Zanichelli</a:t>
            </a:r>
            <a:r>
              <a:rPr lang="fr-FR" dirty="0" smtClean="0"/>
              <a:t> </a:t>
            </a:r>
            <a:r>
              <a:rPr lang="fr-FR" dirty="0" err="1" smtClean="0"/>
              <a:t>editore</a:t>
            </a:r>
            <a:r>
              <a:rPr lang="fr-FR" dirty="0" smtClean="0"/>
              <a:t>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32188" y="6623050"/>
            <a:ext cx="2079625" cy="2349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fr-FR"/>
              <a:t>(#)</a:t>
            </a:r>
          </a:p>
        </p:txBody>
      </p:sp>
      <p:pic>
        <p:nvPicPr>
          <p:cNvPr id="1030" name="Picture 9" descr="LOGO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600" y="6623050"/>
            <a:ext cx="14351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000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r-FR" altLang="fr-FR" dirty="0" smtClean="0"/>
              <a:t>La </a:t>
            </a:r>
            <a:r>
              <a:rPr lang="fr-FR" altLang="fr-FR" dirty="0" smtClean="0"/>
              <a:t>phrase négative</a:t>
            </a:r>
            <a:endParaRPr lang="fr-FR" altLang="fr-FR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Gli articoli: casi particolari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686800" cy="5205412"/>
          </a:xfrm>
        </p:spPr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Tutti </a:t>
            </a:r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articoli</a:t>
            </a:r>
            <a:r>
              <a:rPr lang="fr-FR" dirty="0" smtClean="0"/>
              <a:t> </a:t>
            </a:r>
            <a:r>
              <a:rPr lang="fr-FR" dirty="0" err="1" smtClean="0"/>
              <a:t>vengono</a:t>
            </a:r>
            <a:r>
              <a:rPr lang="fr-FR" dirty="0" smtClean="0"/>
              <a:t> </a:t>
            </a:r>
            <a:r>
              <a:rPr lang="fr-FR" b="1" dirty="0" err="1" smtClean="0">
                <a:solidFill>
                  <a:srgbClr val="FF0000"/>
                </a:solidFill>
              </a:rPr>
              <a:t>mantenuti</a:t>
            </a:r>
            <a:r>
              <a:rPr lang="fr-FR" dirty="0" smtClean="0"/>
              <a:t>:</a:t>
            </a:r>
            <a:endParaRPr lang="fr-FR" dirty="0"/>
          </a:p>
          <a:p>
            <a:pPr marL="0" indent="0">
              <a:buNone/>
            </a:pPr>
            <a:endParaRPr lang="fr-FR" i="1" dirty="0"/>
          </a:p>
          <a:p>
            <a:r>
              <a:rPr lang="fr-FR" dirty="0"/>
              <a:t>c</a:t>
            </a:r>
            <a:r>
              <a:rPr lang="fr-FR" dirty="0" smtClean="0"/>
              <a:t>on </a:t>
            </a:r>
            <a:r>
              <a:rPr lang="fr-FR" b="1" i="1" dirty="0" smtClean="0"/>
              <a:t>pas</a:t>
            </a:r>
            <a:r>
              <a:rPr lang="fr-FR" dirty="0" smtClean="0"/>
              <a:t>... </a:t>
            </a:r>
            <a:r>
              <a:rPr lang="fr-FR" b="1" i="1" dirty="0" smtClean="0"/>
              <a:t>mais</a:t>
            </a:r>
            <a:r>
              <a:rPr lang="fr-FR" dirty="0" smtClean="0"/>
              <a:t> (= </a:t>
            </a:r>
            <a:r>
              <a:rPr lang="fr-FR" dirty="0" err="1" smtClean="0"/>
              <a:t>correzione</a:t>
            </a:r>
            <a:r>
              <a:rPr lang="fr-FR" dirty="0" smtClean="0"/>
              <a:t>)</a:t>
            </a:r>
            <a:endParaRPr lang="fr-FR" dirty="0"/>
          </a:p>
          <a:p>
            <a:pPr marL="0" indent="0">
              <a:buNone/>
            </a:pPr>
            <a:r>
              <a:rPr lang="fr-FR" i="1" dirty="0" smtClean="0"/>
              <a:t>Je n’ai pas demandé du café mais </a:t>
            </a:r>
            <a:r>
              <a:rPr lang="fr-FR" i="1" dirty="0" smtClean="0">
                <a:solidFill>
                  <a:srgbClr val="FF0000"/>
                </a:solidFill>
              </a:rPr>
              <a:t>du</a:t>
            </a:r>
            <a:r>
              <a:rPr lang="fr-FR" i="1" dirty="0" smtClean="0"/>
              <a:t> thé.</a:t>
            </a:r>
          </a:p>
          <a:p>
            <a:endParaRPr lang="fr-FR" dirty="0"/>
          </a:p>
          <a:p>
            <a:r>
              <a:rPr lang="fr-FR" dirty="0" smtClean="0"/>
              <a:t>con </a:t>
            </a:r>
            <a:r>
              <a:rPr lang="fr-FR" b="1" i="1" dirty="0" smtClean="0"/>
              <a:t>ne</a:t>
            </a:r>
            <a:r>
              <a:rPr lang="fr-FR" i="1" dirty="0" smtClean="0"/>
              <a:t>/</a:t>
            </a:r>
            <a:r>
              <a:rPr lang="fr-FR" b="1" i="1" dirty="0" smtClean="0"/>
              <a:t>n’</a:t>
            </a:r>
            <a:r>
              <a:rPr lang="fr-FR" dirty="0" smtClean="0"/>
              <a:t>...</a:t>
            </a:r>
            <a:r>
              <a:rPr lang="fr-FR" b="1" dirty="0" smtClean="0"/>
              <a:t> </a:t>
            </a:r>
            <a:r>
              <a:rPr lang="fr-FR" b="1" i="1" dirty="0" smtClean="0"/>
              <a:t>que</a:t>
            </a:r>
            <a:r>
              <a:rPr lang="fr-FR" b="1" dirty="0" smtClean="0"/>
              <a:t> </a:t>
            </a:r>
            <a:r>
              <a:rPr lang="fr-FR" dirty="0" smtClean="0"/>
              <a:t>(= </a:t>
            </a:r>
            <a:r>
              <a:rPr lang="fr-FR" dirty="0" err="1" smtClean="0"/>
              <a:t>restrizione</a:t>
            </a:r>
            <a:r>
              <a:rPr lang="fr-FR" dirty="0"/>
              <a:t>)</a:t>
            </a:r>
            <a:endParaRPr lang="fr-FR" dirty="0" smtClean="0"/>
          </a:p>
          <a:p>
            <a:pPr marL="0" indent="0">
              <a:buNone/>
            </a:pPr>
            <a:r>
              <a:rPr lang="fr-FR" i="1" dirty="0" smtClean="0"/>
              <a:t>Je ne bois que </a:t>
            </a:r>
            <a:r>
              <a:rPr lang="fr-FR" i="1" dirty="0" smtClean="0">
                <a:solidFill>
                  <a:srgbClr val="FF0000"/>
                </a:solidFill>
              </a:rPr>
              <a:t>de l’</a:t>
            </a:r>
            <a:r>
              <a:rPr lang="fr-FR" i="1" dirty="0" smtClean="0"/>
              <a:t>eau pétillante.</a:t>
            </a:r>
          </a:p>
          <a:p>
            <a:pPr marL="0" indent="0">
              <a:buNone/>
            </a:pPr>
            <a:endParaRPr lang="fr-FR" i="1" dirty="0"/>
          </a:p>
          <a:p>
            <a:r>
              <a:rPr lang="fr-FR" dirty="0" smtClean="0"/>
              <a:t>con </a:t>
            </a:r>
            <a:r>
              <a:rPr lang="fr-FR" b="1" i="1" dirty="0" smtClean="0"/>
              <a:t>ce n’est pas </a:t>
            </a:r>
            <a:r>
              <a:rPr lang="fr-FR" dirty="0" smtClean="0"/>
              <a:t>/ </a:t>
            </a:r>
            <a:r>
              <a:rPr lang="fr-FR" b="1" i="1" dirty="0" smtClean="0"/>
              <a:t>ce ne sont pas</a:t>
            </a:r>
          </a:p>
          <a:p>
            <a:pPr marL="0" indent="0">
              <a:buNone/>
            </a:pPr>
            <a:r>
              <a:rPr lang="fr-FR" i="1" dirty="0" smtClean="0"/>
              <a:t>Ce n’est pas </a:t>
            </a:r>
            <a:r>
              <a:rPr lang="fr-FR" i="1" dirty="0" smtClean="0">
                <a:solidFill>
                  <a:srgbClr val="FF0000"/>
                </a:solidFill>
              </a:rPr>
              <a:t>du</a:t>
            </a:r>
            <a:r>
              <a:rPr lang="fr-FR" i="1" dirty="0" smtClean="0"/>
              <a:t> lait.</a:t>
            </a:r>
            <a:endParaRPr lang="it-IT" b="1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err="1"/>
              <a:t>Crépieux</a:t>
            </a:r>
            <a:r>
              <a:rPr lang="fr-FR" dirty="0"/>
              <a:t> et al., </a:t>
            </a:r>
            <a:r>
              <a:rPr lang="fr-FR" i="1" dirty="0"/>
              <a:t>Un, deux, trois... grammaire!</a:t>
            </a:r>
            <a:r>
              <a:rPr lang="fr-FR" dirty="0"/>
              <a:t>, </a:t>
            </a:r>
            <a:r>
              <a:rPr lang="fr-FR" dirty="0" err="1"/>
              <a:t>Zanichelli</a:t>
            </a:r>
            <a:r>
              <a:rPr lang="fr-FR" dirty="0"/>
              <a:t> </a:t>
            </a:r>
            <a:r>
              <a:rPr lang="fr-FR" dirty="0" err="1"/>
              <a:t>editore</a:t>
            </a:r>
            <a:r>
              <a:rPr lang="fr-FR" dirty="0"/>
              <a:t>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071BCF9-AA25-4889-BC63-55C2DC52B365}" type="slidenum">
              <a:rPr lang="fr-FR" smtClean="0"/>
              <a:pPr>
                <a:defRPr/>
              </a:pPr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22309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costruzioni con la congiunzione </a:t>
            </a:r>
            <a:r>
              <a:rPr lang="it-IT" i="1" dirty="0" smtClean="0"/>
              <a:t>ni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628800"/>
            <a:ext cx="8820472" cy="4853136"/>
          </a:xfrm>
        </p:spPr>
        <p:txBody>
          <a:bodyPr/>
          <a:lstStyle/>
          <a:p>
            <a:r>
              <a:rPr lang="it-IT" b="1" i="1" dirty="0" smtClean="0">
                <a:solidFill>
                  <a:srgbClr val="FF0000"/>
                </a:solidFill>
              </a:rPr>
              <a:t>ne</a:t>
            </a:r>
            <a:r>
              <a:rPr lang="it-IT" dirty="0" smtClean="0"/>
              <a:t>… </a:t>
            </a:r>
            <a:r>
              <a:rPr lang="it-IT" b="1" i="1" dirty="0" smtClean="0">
                <a:solidFill>
                  <a:srgbClr val="FF0000"/>
                </a:solidFill>
              </a:rPr>
              <a:t>ni</a:t>
            </a:r>
            <a:r>
              <a:rPr lang="it-IT" dirty="0" smtClean="0"/>
              <a:t>… </a:t>
            </a:r>
            <a:r>
              <a:rPr lang="it-IT" b="1" i="1" dirty="0" smtClean="0">
                <a:solidFill>
                  <a:srgbClr val="FF0000"/>
                </a:solidFill>
              </a:rPr>
              <a:t>ni</a:t>
            </a:r>
            <a:r>
              <a:rPr lang="it-IT" dirty="0" smtClean="0"/>
              <a:t>… </a:t>
            </a:r>
            <a:r>
              <a:rPr lang="it-IT" dirty="0" smtClean="0">
                <a:sym typeface="Wingdings" panose="05000000000000000000" pitchFamily="2" charset="2"/>
              </a:rPr>
              <a:t> </a:t>
            </a:r>
            <a:r>
              <a:rPr lang="it-IT" i="1" dirty="0" smtClean="0">
                <a:sym typeface="Wingdings" panose="05000000000000000000" pitchFamily="2" charset="2"/>
              </a:rPr>
              <a:t>Il </a:t>
            </a:r>
            <a:r>
              <a:rPr lang="it-IT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ne</a:t>
            </a:r>
            <a:r>
              <a:rPr lang="it-IT" i="1" dirty="0" smtClean="0">
                <a:sym typeface="Wingdings" panose="05000000000000000000" pitchFamily="2" charset="2"/>
              </a:rPr>
              <a:t> </a:t>
            </a:r>
            <a:r>
              <a:rPr lang="it-IT" i="1" dirty="0" err="1" smtClean="0">
                <a:sym typeface="Wingdings" panose="05000000000000000000" pitchFamily="2" charset="2"/>
              </a:rPr>
              <a:t>vient</a:t>
            </a:r>
            <a:r>
              <a:rPr lang="it-IT" i="1" dirty="0" smtClean="0">
                <a:sym typeface="Wingdings" panose="05000000000000000000" pitchFamily="2" charset="2"/>
              </a:rPr>
              <a:t> </a:t>
            </a:r>
            <a:r>
              <a:rPr lang="it-IT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ni</a:t>
            </a:r>
            <a:r>
              <a:rPr lang="it-IT" i="1" dirty="0" smtClean="0">
                <a:sym typeface="Wingdings" panose="05000000000000000000" pitchFamily="2" charset="2"/>
              </a:rPr>
              <a:t> </a:t>
            </a:r>
            <a:r>
              <a:rPr lang="it-IT" i="1" dirty="0" err="1" smtClean="0">
                <a:sym typeface="Wingdings" panose="05000000000000000000" pitchFamily="2" charset="2"/>
              </a:rPr>
              <a:t>aujourd’hui</a:t>
            </a:r>
            <a:r>
              <a:rPr lang="it-IT" i="1" dirty="0" smtClean="0">
                <a:sym typeface="Wingdings" panose="05000000000000000000" pitchFamily="2" charset="2"/>
              </a:rPr>
              <a:t> </a:t>
            </a:r>
            <a:r>
              <a:rPr lang="it-IT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ni</a:t>
            </a:r>
            <a:r>
              <a:rPr lang="it-IT" i="1" dirty="0" smtClean="0">
                <a:sym typeface="Wingdings" panose="05000000000000000000" pitchFamily="2" charset="2"/>
              </a:rPr>
              <a:t> </a:t>
            </a:r>
            <a:r>
              <a:rPr lang="it-IT" i="1" dirty="0" err="1" smtClean="0">
                <a:sym typeface="Wingdings" panose="05000000000000000000" pitchFamily="2" charset="2"/>
              </a:rPr>
              <a:t>demain</a:t>
            </a:r>
            <a:r>
              <a:rPr lang="it-IT" i="1" dirty="0" smtClean="0">
                <a:sym typeface="Wingdings" panose="05000000000000000000" pitchFamily="2" charset="2"/>
              </a:rPr>
              <a:t>.</a:t>
            </a:r>
          </a:p>
          <a:p>
            <a:endParaRPr lang="it-IT" dirty="0">
              <a:sym typeface="Wingdings" panose="05000000000000000000" pitchFamily="2" charset="2"/>
            </a:endParaRPr>
          </a:p>
          <a:p>
            <a:r>
              <a:rPr lang="it-IT" b="1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ni</a:t>
            </a:r>
            <a:r>
              <a:rPr lang="it-IT" dirty="0" smtClean="0">
                <a:sym typeface="Wingdings" panose="05000000000000000000" pitchFamily="2" charset="2"/>
              </a:rPr>
              <a:t>… </a:t>
            </a:r>
            <a:r>
              <a:rPr lang="it-IT" b="1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ni</a:t>
            </a:r>
            <a:r>
              <a:rPr lang="it-IT" dirty="0" smtClean="0">
                <a:sym typeface="Wingdings" panose="05000000000000000000" pitchFamily="2" charset="2"/>
              </a:rPr>
              <a:t>… </a:t>
            </a:r>
            <a:r>
              <a:rPr lang="it-IT" b="1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ne</a:t>
            </a:r>
            <a:r>
              <a:rPr lang="it-IT" dirty="0" smtClean="0">
                <a:sym typeface="Wingdings" panose="05000000000000000000" pitchFamily="2" charset="2"/>
              </a:rPr>
              <a:t>…  </a:t>
            </a:r>
            <a:r>
              <a:rPr lang="it-IT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Ni</a:t>
            </a:r>
            <a:r>
              <a:rPr lang="it-IT" i="1" dirty="0" smtClean="0">
                <a:sym typeface="Wingdings" panose="05000000000000000000" pitchFamily="2" charset="2"/>
              </a:rPr>
              <a:t> lui </a:t>
            </a:r>
            <a:r>
              <a:rPr lang="it-IT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ni</a:t>
            </a:r>
            <a:r>
              <a:rPr lang="it-IT" i="1" dirty="0" smtClean="0">
                <a:sym typeface="Wingdings" panose="05000000000000000000" pitchFamily="2" charset="2"/>
              </a:rPr>
              <a:t> elle </a:t>
            </a:r>
            <a:r>
              <a:rPr lang="it-IT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ne</a:t>
            </a:r>
            <a:r>
              <a:rPr lang="it-IT" i="1" dirty="0" smtClean="0">
                <a:sym typeface="Wingdings" panose="05000000000000000000" pitchFamily="2" charset="2"/>
              </a:rPr>
              <a:t> </a:t>
            </a:r>
            <a:r>
              <a:rPr lang="it-IT" i="1" dirty="0" err="1" smtClean="0">
                <a:sym typeface="Wingdings" panose="05000000000000000000" pitchFamily="2" charset="2"/>
              </a:rPr>
              <a:t>viendront</a:t>
            </a:r>
            <a:r>
              <a:rPr lang="it-IT" i="1" dirty="0" smtClean="0">
                <a:sym typeface="Wingdings" panose="05000000000000000000" pitchFamily="2" charset="2"/>
              </a:rPr>
              <a:t> ce </a:t>
            </a:r>
            <a:r>
              <a:rPr lang="it-IT" i="1" dirty="0" err="1" smtClean="0">
                <a:sym typeface="Wingdings" panose="05000000000000000000" pitchFamily="2" charset="2"/>
              </a:rPr>
              <a:t>soir</a:t>
            </a:r>
            <a:r>
              <a:rPr lang="it-IT" i="1" dirty="0" smtClean="0">
                <a:sym typeface="Wingdings" panose="05000000000000000000" pitchFamily="2" charset="2"/>
              </a:rPr>
              <a:t>.</a:t>
            </a:r>
          </a:p>
          <a:p>
            <a:endParaRPr lang="it-IT" dirty="0">
              <a:sym typeface="Wingdings" panose="05000000000000000000" pitchFamily="2" charset="2"/>
            </a:endParaRPr>
          </a:p>
          <a:p>
            <a:r>
              <a:rPr lang="it-IT" b="1" i="1" dirty="0">
                <a:solidFill>
                  <a:srgbClr val="FF0000"/>
                </a:solidFill>
                <a:sym typeface="Wingdings" panose="05000000000000000000" pitchFamily="2" charset="2"/>
              </a:rPr>
              <a:t>n</a:t>
            </a:r>
            <a:r>
              <a:rPr lang="it-IT" b="1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e</a:t>
            </a:r>
            <a:r>
              <a:rPr lang="it-IT" dirty="0" smtClean="0">
                <a:sym typeface="Wingdings" panose="05000000000000000000" pitchFamily="2" charset="2"/>
              </a:rPr>
              <a:t>… </a:t>
            </a:r>
            <a:r>
              <a:rPr lang="it-IT" b="1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ni</a:t>
            </a:r>
            <a:r>
              <a:rPr lang="it-IT" dirty="0" smtClean="0">
                <a:sym typeface="Wingdings" panose="05000000000000000000" pitchFamily="2" charset="2"/>
              </a:rPr>
              <a:t> </a:t>
            </a:r>
            <a:r>
              <a:rPr lang="it-IT" b="1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ne</a:t>
            </a:r>
            <a:r>
              <a:rPr lang="it-IT" dirty="0" smtClean="0">
                <a:sym typeface="Wingdings" panose="05000000000000000000" pitchFamily="2" charset="2"/>
              </a:rPr>
              <a:t>…  </a:t>
            </a:r>
            <a:r>
              <a:rPr lang="it-IT" i="1" dirty="0" smtClean="0">
                <a:sym typeface="Wingdings" panose="05000000000000000000" pitchFamily="2" charset="2"/>
              </a:rPr>
              <a:t>Je </a:t>
            </a:r>
            <a:r>
              <a:rPr lang="it-IT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n’</a:t>
            </a:r>
            <a:r>
              <a:rPr lang="it-IT" i="1" dirty="0" err="1" smtClean="0">
                <a:sym typeface="Wingdings" panose="05000000000000000000" pitchFamily="2" charset="2"/>
              </a:rPr>
              <a:t>entends</a:t>
            </a:r>
            <a:r>
              <a:rPr lang="it-IT" i="1" dirty="0" smtClean="0">
                <a:sym typeface="Wingdings" panose="05000000000000000000" pitchFamily="2" charset="2"/>
              </a:rPr>
              <a:t> </a:t>
            </a:r>
            <a:r>
              <a:rPr lang="it-IT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ni</a:t>
            </a:r>
            <a:r>
              <a:rPr lang="it-IT" i="1" dirty="0" smtClean="0">
                <a:sym typeface="Wingdings" panose="05000000000000000000" pitchFamily="2" charset="2"/>
              </a:rPr>
              <a:t> </a:t>
            </a:r>
            <a:r>
              <a:rPr lang="it-IT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ne</a:t>
            </a:r>
            <a:r>
              <a:rPr lang="it-IT" i="1" dirty="0" smtClean="0">
                <a:sym typeface="Wingdings" panose="05000000000000000000" pitchFamily="2" charset="2"/>
              </a:rPr>
              <a:t> </a:t>
            </a:r>
            <a:r>
              <a:rPr lang="it-IT" i="1" dirty="0" err="1" smtClean="0">
                <a:sym typeface="Wingdings" panose="05000000000000000000" pitchFamily="2" charset="2"/>
              </a:rPr>
              <a:t>vois</a:t>
            </a:r>
            <a:r>
              <a:rPr lang="it-IT" i="1" dirty="0" smtClean="0">
                <a:sym typeface="Wingdings" panose="05000000000000000000" pitchFamily="2" charset="2"/>
              </a:rPr>
              <a:t> </a:t>
            </a:r>
            <a:r>
              <a:rPr lang="it-IT" i="1" dirty="0" err="1" smtClean="0">
                <a:sym typeface="Wingdings" panose="05000000000000000000" pitchFamily="2" charset="2"/>
              </a:rPr>
              <a:t>rien</a:t>
            </a:r>
            <a:r>
              <a:rPr lang="it-IT" i="1" dirty="0" smtClean="0">
                <a:sym typeface="Wingdings" panose="05000000000000000000" pitchFamily="2" charset="2"/>
              </a:rPr>
              <a:t>.</a:t>
            </a:r>
          </a:p>
          <a:p>
            <a:endParaRPr lang="it-IT" i="1" dirty="0">
              <a:sym typeface="Wingdings" panose="05000000000000000000" pitchFamily="2" charset="2"/>
            </a:endParaRPr>
          </a:p>
          <a:p>
            <a:r>
              <a:rPr lang="it-IT" b="1" i="1" dirty="0">
                <a:solidFill>
                  <a:srgbClr val="FF0000"/>
                </a:solidFill>
                <a:sym typeface="Wingdings" panose="05000000000000000000" pitchFamily="2" charset="2"/>
              </a:rPr>
              <a:t>n</a:t>
            </a:r>
            <a:r>
              <a:rPr lang="it-IT" b="1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e</a:t>
            </a:r>
            <a:r>
              <a:rPr lang="it-IT" dirty="0" smtClean="0">
                <a:sym typeface="Wingdings" panose="05000000000000000000" pitchFamily="2" charset="2"/>
              </a:rPr>
              <a:t>…</a:t>
            </a:r>
            <a:r>
              <a:rPr lang="it-IT" i="1" dirty="0" smtClean="0">
                <a:sym typeface="Wingdings" panose="05000000000000000000" pitchFamily="2" charset="2"/>
              </a:rPr>
              <a:t> </a:t>
            </a:r>
            <a:r>
              <a:rPr lang="it-IT" b="1" i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pas</a:t>
            </a:r>
            <a:r>
              <a:rPr lang="it-IT" i="1" dirty="0" smtClean="0">
                <a:sym typeface="Wingdings" panose="05000000000000000000" pitchFamily="2" charset="2"/>
              </a:rPr>
              <a:t> (</a:t>
            </a:r>
            <a:r>
              <a:rPr lang="it-IT" b="1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de</a:t>
            </a:r>
            <a:r>
              <a:rPr lang="it-IT" i="1" dirty="0" smtClean="0">
                <a:sym typeface="Wingdings" panose="05000000000000000000" pitchFamily="2" charset="2"/>
              </a:rPr>
              <a:t>)</a:t>
            </a:r>
            <a:r>
              <a:rPr lang="it-IT" dirty="0" smtClean="0">
                <a:sym typeface="Wingdings" panose="05000000000000000000" pitchFamily="2" charset="2"/>
              </a:rPr>
              <a:t>…</a:t>
            </a:r>
            <a:r>
              <a:rPr lang="it-IT" i="1" dirty="0" smtClean="0">
                <a:sym typeface="Wingdings" panose="05000000000000000000" pitchFamily="2" charset="2"/>
              </a:rPr>
              <a:t> </a:t>
            </a:r>
            <a:r>
              <a:rPr lang="it-IT" b="1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ni</a:t>
            </a:r>
            <a:r>
              <a:rPr lang="it-IT" i="1" dirty="0" smtClean="0">
                <a:sym typeface="Wingdings" panose="05000000000000000000" pitchFamily="2" charset="2"/>
              </a:rPr>
              <a:t> (</a:t>
            </a:r>
            <a:r>
              <a:rPr lang="it-IT" b="1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de</a:t>
            </a:r>
            <a:r>
              <a:rPr lang="it-IT" i="1" dirty="0" smtClean="0">
                <a:sym typeface="Wingdings" panose="05000000000000000000" pitchFamily="2" charset="2"/>
              </a:rPr>
              <a:t>)… </a:t>
            </a:r>
            <a:r>
              <a:rPr lang="it-IT" dirty="0" smtClean="0">
                <a:sym typeface="Wingdings" panose="05000000000000000000" pitchFamily="2" charset="2"/>
              </a:rPr>
              <a:t> </a:t>
            </a:r>
            <a:r>
              <a:rPr lang="it-IT" i="1" dirty="0" smtClean="0">
                <a:sym typeface="Wingdings" panose="05000000000000000000" pitchFamily="2" charset="2"/>
              </a:rPr>
              <a:t>Il </a:t>
            </a:r>
            <a:r>
              <a:rPr lang="it-IT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ne</a:t>
            </a:r>
            <a:r>
              <a:rPr lang="it-IT" i="1" dirty="0" smtClean="0">
                <a:sym typeface="Wingdings" panose="05000000000000000000" pitchFamily="2" charset="2"/>
              </a:rPr>
              <a:t> </a:t>
            </a:r>
            <a:r>
              <a:rPr lang="it-IT" i="1" dirty="0" err="1" smtClean="0">
                <a:sym typeface="Wingdings" panose="05000000000000000000" pitchFamily="2" charset="2"/>
              </a:rPr>
              <a:t>boit</a:t>
            </a:r>
            <a:r>
              <a:rPr lang="it-IT" i="1" dirty="0" smtClean="0">
                <a:sym typeface="Wingdings" panose="05000000000000000000" pitchFamily="2" charset="2"/>
              </a:rPr>
              <a:t> </a:t>
            </a:r>
            <a:r>
              <a:rPr lang="it-IT" i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pas</a:t>
            </a:r>
            <a:r>
              <a:rPr lang="it-IT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de </a:t>
            </a:r>
            <a:r>
              <a:rPr lang="it-IT" i="1" dirty="0" err="1" smtClean="0">
                <a:sym typeface="Wingdings" panose="05000000000000000000" pitchFamily="2" charset="2"/>
              </a:rPr>
              <a:t>thé</a:t>
            </a:r>
            <a:r>
              <a:rPr lang="it-IT" i="1" dirty="0" smtClean="0">
                <a:sym typeface="Wingdings" panose="05000000000000000000" pitchFamily="2" charset="2"/>
              </a:rPr>
              <a:t> </a:t>
            </a:r>
            <a:br>
              <a:rPr lang="it-IT" i="1" dirty="0" smtClean="0">
                <a:sym typeface="Wingdings" panose="05000000000000000000" pitchFamily="2" charset="2"/>
              </a:rPr>
            </a:br>
            <a:r>
              <a:rPr lang="it-IT" i="1" dirty="0" smtClean="0">
                <a:sym typeface="Wingdings" panose="05000000000000000000" pitchFamily="2" charset="2"/>
              </a:rPr>
              <a:t>					  </a:t>
            </a:r>
            <a:r>
              <a:rPr lang="it-IT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ni de </a:t>
            </a:r>
            <a:r>
              <a:rPr lang="it-IT" i="1" dirty="0" err="1" smtClean="0">
                <a:sym typeface="Wingdings" panose="05000000000000000000" pitchFamily="2" charset="2"/>
              </a:rPr>
              <a:t>café</a:t>
            </a:r>
            <a:r>
              <a:rPr lang="it-IT" i="1" dirty="0" smtClean="0">
                <a:sym typeface="Wingdings" panose="05000000000000000000" pitchFamily="2" charset="2"/>
              </a:rPr>
              <a:t>.</a:t>
            </a:r>
          </a:p>
          <a:p>
            <a:endParaRPr lang="it-IT" dirty="0">
              <a:sym typeface="Wingdings" panose="05000000000000000000" pitchFamily="2" charset="2"/>
            </a:endParaRPr>
          </a:p>
          <a:p>
            <a:r>
              <a:rPr lang="it-IT" b="1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sans</a:t>
            </a:r>
            <a:r>
              <a:rPr lang="it-IT" dirty="0" smtClean="0">
                <a:sym typeface="Wingdings" panose="05000000000000000000" pitchFamily="2" charset="2"/>
              </a:rPr>
              <a:t>… </a:t>
            </a:r>
            <a:r>
              <a:rPr lang="it-IT" b="1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ni</a:t>
            </a:r>
            <a:r>
              <a:rPr lang="it-IT" dirty="0" smtClean="0">
                <a:sym typeface="Wingdings" panose="05000000000000000000" pitchFamily="2" charset="2"/>
              </a:rPr>
              <a:t>…  </a:t>
            </a:r>
            <a:r>
              <a:rPr lang="it-IT" i="1" dirty="0">
                <a:sym typeface="Wingdings" panose="05000000000000000000" pitchFamily="2" charset="2"/>
              </a:rPr>
              <a:t>U</a:t>
            </a:r>
            <a:r>
              <a:rPr lang="it-IT" i="1" dirty="0" smtClean="0">
                <a:sym typeface="Wingdings" panose="05000000000000000000" pitchFamily="2" charset="2"/>
              </a:rPr>
              <a:t>n </a:t>
            </a:r>
            <a:r>
              <a:rPr lang="it-IT" i="1" dirty="0" err="1" smtClean="0">
                <a:sym typeface="Wingdings" panose="05000000000000000000" pitchFamily="2" charset="2"/>
              </a:rPr>
              <a:t>chemin</a:t>
            </a:r>
            <a:r>
              <a:rPr lang="it-IT" i="1" dirty="0" smtClean="0">
                <a:sym typeface="Wingdings" panose="05000000000000000000" pitchFamily="2" charset="2"/>
              </a:rPr>
              <a:t> </a:t>
            </a:r>
            <a:r>
              <a:rPr lang="it-IT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sans</a:t>
            </a:r>
            <a:r>
              <a:rPr lang="it-IT" i="1" dirty="0" smtClean="0">
                <a:sym typeface="Wingdings" panose="05000000000000000000" pitchFamily="2" charset="2"/>
              </a:rPr>
              <a:t> </a:t>
            </a:r>
            <a:r>
              <a:rPr lang="it-IT" i="1" dirty="0" err="1" smtClean="0">
                <a:sym typeface="Wingdings" panose="05000000000000000000" pitchFamily="2" charset="2"/>
              </a:rPr>
              <a:t>obstacles</a:t>
            </a:r>
            <a:r>
              <a:rPr lang="it-IT" i="1" dirty="0" smtClean="0">
                <a:sym typeface="Wingdings" panose="05000000000000000000" pitchFamily="2" charset="2"/>
              </a:rPr>
              <a:t> </a:t>
            </a:r>
            <a:r>
              <a:rPr lang="it-IT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ni</a:t>
            </a:r>
            <a:r>
              <a:rPr lang="it-IT" i="1" dirty="0" smtClean="0">
                <a:sym typeface="Wingdings" panose="05000000000000000000" pitchFamily="2" charset="2"/>
              </a:rPr>
              <a:t> </a:t>
            </a:r>
            <a:r>
              <a:rPr lang="it-IT" i="1" dirty="0" err="1" smtClean="0">
                <a:sym typeface="Wingdings" panose="05000000000000000000" pitchFamily="2" charset="2"/>
              </a:rPr>
              <a:t>difficultés</a:t>
            </a:r>
            <a:r>
              <a:rPr lang="it-IT" i="1" dirty="0" smtClean="0">
                <a:sym typeface="Wingdings" panose="05000000000000000000" pitchFamily="2" charset="2"/>
              </a:rPr>
              <a:t>.</a:t>
            </a:r>
            <a:endParaRPr lang="it-IT" i="1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err="1"/>
              <a:t>Crépieux</a:t>
            </a:r>
            <a:r>
              <a:rPr lang="fr-FR" dirty="0"/>
              <a:t> et al., </a:t>
            </a:r>
            <a:r>
              <a:rPr lang="fr-FR" i="1" dirty="0"/>
              <a:t>Un, deux, trois... grammaire!</a:t>
            </a:r>
            <a:r>
              <a:rPr lang="fr-FR" dirty="0"/>
              <a:t>, </a:t>
            </a:r>
            <a:r>
              <a:rPr lang="fr-FR" dirty="0" err="1"/>
              <a:t>Zanichelli</a:t>
            </a:r>
            <a:r>
              <a:rPr lang="fr-FR" dirty="0"/>
              <a:t> </a:t>
            </a:r>
            <a:r>
              <a:rPr lang="fr-FR" dirty="0" err="1"/>
              <a:t>editore</a:t>
            </a:r>
            <a:r>
              <a:rPr lang="fr-FR" dirty="0"/>
              <a:t> 2018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071BCF9-AA25-4889-BC63-55C2DC52B365}" type="slidenum">
              <a:rPr lang="fr-FR" smtClean="0"/>
              <a:pPr>
                <a:defRPr/>
              </a:pPr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43175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soppressione di </a:t>
            </a:r>
            <a:r>
              <a:rPr lang="it-IT" i="1" dirty="0" err="1" smtClean="0"/>
              <a:t>pas</a:t>
            </a:r>
            <a:r>
              <a:rPr lang="it-IT" i="1" dirty="0" smtClean="0"/>
              <a:t> </a:t>
            </a:r>
            <a:r>
              <a:rPr lang="it-IT" dirty="0" smtClean="0"/>
              <a:t>nel registro formale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781128"/>
          </a:xfrm>
        </p:spPr>
        <p:txBody>
          <a:bodyPr/>
          <a:lstStyle/>
          <a:p>
            <a:r>
              <a:rPr lang="it-IT" dirty="0" smtClean="0"/>
              <a:t>con </a:t>
            </a:r>
            <a:r>
              <a:rPr lang="it-IT" b="1" i="1" dirty="0" err="1" smtClean="0">
                <a:solidFill>
                  <a:srgbClr val="FF0000"/>
                </a:solidFill>
              </a:rPr>
              <a:t>cesser</a:t>
            </a:r>
            <a:r>
              <a:rPr lang="it-IT" dirty="0" smtClean="0"/>
              <a:t> / </a:t>
            </a:r>
            <a:r>
              <a:rPr lang="it-IT" b="1" i="1" dirty="0" err="1" smtClean="0">
                <a:solidFill>
                  <a:srgbClr val="FF0000"/>
                </a:solidFill>
              </a:rPr>
              <a:t>oser</a:t>
            </a:r>
            <a:r>
              <a:rPr lang="it-IT" dirty="0" smtClean="0"/>
              <a:t> / </a:t>
            </a:r>
            <a:r>
              <a:rPr lang="it-IT" b="1" i="1" dirty="0" err="1" smtClean="0">
                <a:solidFill>
                  <a:srgbClr val="FF0000"/>
                </a:solidFill>
              </a:rPr>
              <a:t>pouvoir</a:t>
            </a:r>
            <a:r>
              <a:rPr lang="it-IT" dirty="0" smtClean="0"/>
              <a:t> + </a:t>
            </a:r>
            <a:r>
              <a:rPr lang="it-IT" b="1" dirty="0" smtClean="0">
                <a:solidFill>
                  <a:srgbClr val="FF0000"/>
                </a:solidFill>
              </a:rPr>
              <a:t>infinito</a:t>
            </a:r>
          </a:p>
          <a:p>
            <a:endParaRPr lang="it-IT" dirty="0"/>
          </a:p>
          <a:p>
            <a:r>
              <a:rPr lang="it-IT" dirty="0"/>
              <a:t>c</a:t>
            </a:r>
            <a:r>
              <a:rPr lang="it-IT" dirty="0" smtClean="0"/>
              <a:t>on </a:t>
            </a:r>
            <a:r>
              <a:rPr lang="it-IT" b="1" i="1" dirty="0" err="1" smtClean="0">
                <a:solidFill>
                  <a:srgbClr val="FF0000"/>
                </a:solidFill>
              </a:rPr>
              <a:t>savoir</a:t>
            </a:r>
            <a:r>
              <a:rPr lang="it-IT" dirty="0" smtClean="0"/>
              <a:t> = </a:t>
            </a:r>
            <a:r>
              <a:rPr lang="it-IT" b="1" dirty="0" smtClean="0"/>
              <a:t>incertezza</a:t>
            </a:r>
            <a:r>
              <a:rPr lang="it-IT" dirty="0" smtClean="0"/>
              <a:t> </a:t>
            </a:r>
            <a:br>
              <a:rPr lang="it-IT" dirty="0" smtClean="0"/>
            </a:br>
            <a:r>
              <a:rPr lang="it-IT" dirty="0" smtClean="0"/>
              <a:t>oppure al condizionale = </a:t>
            </a:r>
            <a:r>
              <a:rPr lang="it-IT" b="1" i="1" dirty="0" err="1" smtClean="0"/>
              <a:t>pouvoir</a:t>
            </a:r>
            <a:endParaRPr lang="it-IT" b="1" i="1" dirty="0" smtClean="0"/>
          </a:p>
          <a:p>
            <a:pPr marL="0" indent="0">
              <a:buNone/>
            </a:pPr>
            <a:endParaRPr lang="it-IT" i="1" dirty="0" smtClean="0"/>
          </a:p>
          <a:p>
            <a:r>
              <a:rPr lang="it-IT" dirty="0" smtClean="0"/>
              <a:t>dopo</a:t>
            </a:r>
            <a:r>
              <a:rPr lang="it-IT" i="1" dirty="0" smtClean="0"/>
              <a:t> </a:t>
            </a:r>
            <a:r>
              <a:rPr lang="it-IT" b="1" i="1" dirty="0" smtClean="0">
                <a:solidFill>
                  <a:srgbClr val="FF0000"/>
                </a:solidFill>
              </a:rPr>
              <a:t>si</a:t>
            </a:r>
            <a:r>
              <a:rPr lang="it-IT" i="1" dirty="0" smtClean="0"/>
              <a:t> </a:t>
            </a:r>
            <a:r>
              <a:rPr lang="it-IT" b="1" dirty="0" smtClean="0">
                <a:solidFill>
                  <a:srgbClr val="FF0000"/>
                </a:solidFill>
              </a:rPr>
              <a:t>ipotetico</a:t>
            </a:r>
          </a:p>
          <a:p>
            <a:endParaRPr lang="it-IT" dirty="0"/>
          </a:p>
          <a:p>
            <a:r>
              <a:rPr lang="it-IT" dirty="0"/>
              <a:t>c</a:t>
            </a:r>
            <a:r>
              <a:rPr lang="it-IT" dirty="0" smtClean="0"/>
              <a:t>on </a:t>
            </a:r>
            <a:r>
              <a:rPr lang="it-IT" b="1" i="1" dirty="0" smtClean="0">
                <a:solidFill>
                  <a:srgbClr val="FF0000"/>
                </a:solidFill>
              </a:rPr>
              <a:t>d’</a:t>
            </a:r>
            <a:r>
              <a:rPr lang="it-IT" b="1" i="1" dirty="0" err="1" smtClean="0">
                <a:solidFill>
                  <a:srgbClr val="FF0000"/>
                </a:solidFill>
              </a:rPr>
              <a:t>autre</a:t>
            </a:r>
            <a:r>
              <a:rPr lang="it-IT" b="1" i="1" dirty="0" smtClean="0">
                <a:solidFill>
                  <a:srgbClr val="FF0000"/>
                </a:solidFill>
              </a:rPr>
              <a:t>(s)</a:t>
            </a:r>
            <a:r>
              <a:rPr lang="it-IT" dirty="0" smtClean="0"/>
              <a:t>…</a:t>
            </a:r>
            <a:r>
              <a:rPr lang="it-IT" i="1" dirty="0" smtClean="0"/>
              <a:t> </a:t>
            </a:r>
            <a:r>
              <a:rPr lang="it-IT" b="1" i="1" dirty="0" err="1" smtClean="0">
                <a:solidFill>
                  <a:srgbClr val="FF0000"/>
                </a:solidFill>
              </a:rPr>
              <a:t>que</a:t>
            </a:r>
            <a:endParaRPr lang="it-IT" b="1" i="1" dirty="0" smtClean="0">
              <a:solidFill>
                <a:srgbClr val="FF0000"/>
              </a:solidFill>
            </a:endParaRPr>
          </a:p>
          <a:p>
            <a:endParaRPr lang="it-IT" i="1" dirty="0"/>
          </a:p>
          <a:p>
            <a:r>
              <a:rPr lang="it-IT" dirty="0"/>
              <a:t>c</a:t>
            </a:r>
            <a:r>
              <a:rPr lang="it-IT" dirty="0" smtClean="0"/>
              <a:t>on alcuni </a:t>
            </a:r>
            <a:r>
              <a:rPr lang="it-IT" b="1" dirty="0" smtClean="0">
                <a:solidFill>
                  <a:srgbClr val="FF0000"/>
                </a:solidFill>
              </a:rPr>
              <a:t>modi di dire</a:t>
            </a:r>
            <a:r>
              <a:rPr lang="it-IT" dirty="0" smtClean="0"/>
              <a:t>: </a:t>
            </a:r>
            <a:r>
              <a:rPr lang="it-IT" i="1" dirty="0" smtClean="0"/>
              <a:t>si je ne me </a:t>
            </a:r>
            <a:r>
              <a:rPr lang="it-IT" i="1" dirty="0" err="1" smtClean="0"/>
              <a:t>trompe</a:t>
            </a:r>
            <a:r>
              <a:rPr lang="it-IT" dirty="0" smtClean="0"/>
              <a:t>, </a:t>
            </a:r>
            <a:r>
              <a:rPr lang="it-IT" i="1" dirty="0" err="1" smtClean="0"/>
              <a:t>qu’à</a:t>
            </a:r>
            <a:r>
              <a:rPr lang="it-IT" i="1" dirty="0" smtClean="0"/>
              <a:t> cela ne </a:t>
            </a:r>
            <a:r>
              <a:rPr lang="it-IT" i="1" dirty="0" err="1" smtClean="0"/>
              <a:t>tienne</a:t>
            </a:r>
            <a:r>
              <a:rPr lang="it-IT" dirty="0" smtClean="0"/>
              <a:t>, </a:t>
            </a:r>
            <a:r>
              <a:rPr lang="it-IT" i="1" dirty="0" smtClean="0"/>
              <a:t>n’</a:t>
            </a:r>
            <a:r>
              <a:rPr lang="it-IT" i="1" dirty="0" err="1" smtClean="0"/>
              <a:t>avoir</a:t>
            </a:r>
            <a:r>
              <a:rPr lang="it-IT" i="1" dirty="0" smtClean="0"/>
              <a:t> </a:t>
            </a:r>
            <a:r>
              <a:rPr lang="it-IT" i="1" dirty="0" err="1" smtClean="0"/>
              <a:t>que</a:t>
            </a:r>
            <a:r>
              <a:rPr lang="it-IT" i="1" dirty="0" smtClean="0"/>
              <a:t> </a:t>
            </a:r>
            <a:r>
              <a:rPr lang="it-IT" i="1" dirty="0" err="1" smtClean="0"/>
              <a:t>faire</a:t>
            </a:r>
            <a:r>
              <a:rPr lang="it-IT" dirty="0" smtClean="0"/>
              <a:t>, </a:t>
            </a:r>
            <a:r>
              <a:rPr lang="it-IT" i="1" dirty="0" smtClean="0"/>
              <a:t>si ce n’est</a:t>
            </a:r>
            <a:r>
              <a:rPr lang="it-IT" dirty="0" smtClean="0"/>
              <a:t>, ecc.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err="1"/>
              <a:t>Crépieux</a:t>
            </a:r>
            <a:r>
              <a:rPr lang="fr-FR" dirty="0"/>
              <a:t> et al., </a:t>
            </a:r>
            <a:r>
              <a:rPr lang="fr-FR" i="1" dirty="0"/>
              <a:t>Un, deux, trois... grammaire!</a:t>
            </a:r>
            <a:r>
              <a:rPr lang="fr-FR" dirty="0"/>
              <a:t>, </a:t>
            </a:r>
            <a:r>
              <a:rPr lang="fr-FR" dirty="0" err="1"/>
              <a:t>Zanichelli</a:t>
            </a:r>
            <a:r>
              <a:rPr lang="fr-FR" dirty="0"/>
              <a:t> </a:t>
            </a:r>
            <a:r>
              <a:rPr lang="fr-FR" dirty="0" err="1"/>
              <a:t>editore</a:t>
            </a:r>
            <a:r>
              <a:rPr lang="fr-FR" dirty="0"/>
              <a:t> 2018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071BCF9-AA25-4889-BC63-55C2DC52B365}" type="slidenum">
              <a:rPr lang="fr-FR" smtClean="0"/>
              <a:pPr>
                <a:defRPr/>
              </a:pPr>
              <a:t>12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52949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Alcune espressioni con </a:t>
            </a:r>
            <a:r>
              <a:rPr lang="it-IT" i="1" dirty="0" err="1" smtClean="0"/>
              <a:t>pas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53136"/>
          </a:xfrm>
        </p:spPr>
        <p:txBody>
          <a:bodyPr/>
          <a:lstStyle/>
          <a:p>
            <a:pPr marL="0" indent="0" algn="ctr">
              <a:buNone/>
            </a:pPr>
            <a:r>
              <a:rPr lang="it-IT" i="1" dirty="0" err="1"/>
              <a:t>p</a:t>
            </a:r>
            <a:r>
              <a:rPr lang="it-IT" i="1" dirty="0" err="1" smtClean="0"/>
              <a:t>as</a:t>
            </a:r>
            <a:r>
              <a:rPr lang="it-IT" i="1" dirty="0" smtClean="0"/>
              <a:t> </a:t>
            </a:r>
            <a:r>
              <a:rPr lang="it-IT" i="1" dirty="0" err="1" smtClean="0"/>
              <a:t>encore</a:t>
            </a:r>
            <a:endParaRPr lang="it-IT" i="1" dirty="0" smtClean="0"/>
          </a:p>
          <a:p>
            <a:pPr marL="0" indent="0" algn="ctr">
              <a:buNone/>
            </a:pPr>
            <a:endParaRPr lang="it-IT" i="1" dirty="0"/>
          </a:p>
          <a:p>
            <a:pPr marL="0" indent="0" algn="ctr">
              <a:buNone/>
            </a:pPr>
            <a:r>
              <a:rPr lang="it-IT" i="1" dirty="0" err="1" smtClean="0"/>
              <a:t>pourquoi</a:t>
            </a:r>
            <a:r>
              <a:rPr lang="it-IT" i="1" dirty="0" smtClean="0"/>
              <a:t> </a:t>
            </a:r>
            <a:r>
              <a:rPr lang="it-IT" i="1" dirty="0" err="1" smtClean="0"/>
              <a:t>pas</a:t>
            </a:r>
            <a:r>
              <a:rPr lang="it-IT" i="1" dirty="0" smtClean="0"/>
              <a:t> ?</a:t>
            </a:r>
          </a:p>
          <a:p>
            <a:pPr marL="0" indent="0" algn="ctr">
              <a:buNone/>
            </a:pPr>
            <a:endParaRPr lang="it-IT" i="1" dirty="0"/>
          </a:p>
          <a:p>
            <a:pPr marL="0" indent="0" algn="ctr">
              <a:buNone/>
            </a:pPr>
            <a:r>
              <a:rPr lang="it-IT" i="1" dirty="0" err="1" smtClean="0"/>
              <a:t>pas</a:t>
            </a:r>
            <a:r>
              <a:rPr lang="it-IT" i="1" dirty="0" smtClean="0"/>
              <a:t> facile !</a:t>
            </a:r>
          </a:p>
          <a:p>
            <a:pPr marL="0" indent="0" algn="ctr">
              <a:buNone/>
            </a:pPr>
            <a:endParaRPr lang="it-IT" i="1" dirty="0"/>
          </a:p>
          <a:p>
            <a:pPr marL="0" indent="0" algn="ctr">
              <a:buNone/>
            </a:pPr>
            <a:r>
              <a:rPr lang="it-IT" i="1" dirty="0" err="1" smtClean="0"/>
              <a:t>pas</a:t>
            </a:r>
            <a:r>
              <a:rPr lang="it-IT" i="1" dirty="0" smtClean="0"/>
              <a:t> </a:t>
            </a:r>
            <a:r>
              <a:rPr lang="it-IT" i="1" dirty="0" err="1" smtClean="0"/>
              <a:t>bête</a:t>
            </a:r>
            <a:r>
              <a:rPr lang="it-IT" i="1" dirty="0" smtClean="0"/>
              <a:t> !</a:t>
            </a:r>
          </a:p>
          <a:p>
            <a:pPr marL="0" indent="0" algn="ctr">
              <a:buNone/>
            </a:pPr>
            <a:endParaRPr lang="it-IT" i="1" dirty="0"/>
          </a:p>
          <a:p>
            <a:pPr marL="0" indent="0" algn="ctr">
              <a:buNone/>
            </a:pPr>
            <a:r>
              <a:rPr lang="it-IT" i="1" dirty="0" err="1" smtClean="0"/>
              <a:t>pas</a:t>
            </a:r>
            <a:r>
              <a:rPr lang="it-IT" i="1" dirty="0" smtClean="0"/>
              <a:t> </a:t>
            </a:r>
            <a:r>
              <a:rPr lang="it-IT" i="1" dirty="0" err="1" smtClean="0"/>
              <a:t>du</a:t>
            </a:r>
            <a:r>
              <a:rPr lang="it-IT" i="1" dirty="0" smtClean="0"/>
              <a:t> tout !</a:t>
            </a:r>
          </a:p>
          <a:p>
            <a:pPr marL="0" indent="0" algn="ctr">
              <a:buNone/>
            </a:pPr>
            <a:endParaRPr lang="it-IT" i="1" dirty="0"/>
          </a:p>
          <a:p>
            <a:pPr marL="0" indent="0" algn="ctr">
              <a:buNone/>
            </a:pPr>
            <a:r>
              <a:rPr lang="it-IT" i="1" dirty="0" err="1" smtClean="0"/>
              <a:t>pas</a:t>
            </a:r>
            <a:r>
              <a:rPr lang="it-IT" i="1" dirty="0" smtClean="0"/>
              <a:t> </a:t>
            </a:r>
            <a:r>
              <a:rPr lang="it-IT" i="1" dirty="0" err="1" smtClean="0"/>
              <a:t>vrai</a:t>
            </a:r>
            <a:r>
              <a:rPr lang="it-IT" i="1" dirty="0" smtClean="0"/>
              <a:t> ?</a:t>
            </a:r>
            <a:endParaRPr lang="it-IT" i="1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err="1"/>
              <a:t>Crépieux</a:t>
            </a:r>
            <a:r>
              <a:rPr lang="fr-FR" dirty="0"/>
              <a:t> et al., </a:t>
            </a:r>
            <a:r>
              <a:rPr lang="fr-FR" i="1" dirty="0"/>
              <a:t>Un, deux, trois... grammaire!</a:t>
            </a:r>
            <a:r>
              <a:rPr lang="fr-FR" dirty="0"/>
              <a:t>, </a:t>
            </a:r>
            <a:r>
              <a:rPr lang="fr-FR" dirty="0" err="1"/>
              <a:t>Zanichelli</a:t>
            </a:r>
            <a:r>
              <a:rPr lang="fr-FR" dirty="0"/>
              <a:t> </a:t>
            </a:r>
            <a:r>
              <a:rPr lang="fr-FR" dirty="0" err="1"/>
              <a:t>editore</a:t>
            </a:r>
            <a:r>
              <a:rPr lang="fr-FR" dirty="0"/>
              <a:t> 2018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071BCF9-AA25-4889-BC63-55C2DC52B365}" type="slidenum">
              <a:rPr lang="fr-FR" smtClean="0"/>
              <a:pPr>
                <a:defRPr/>
              </a:pPr>
              <a:t>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88289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negazione lessicale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pPr marL="0" indent="0">
              <a:buNone/>
            </a:pPr>
            <a:r>
              <a:rPr lang="it-IT" b="1" dirty="0" smtClean="0"/>
              <a:t>Prefissi comuni</a:t>
            </a:r>
            <a:r>
              <a:rPr lang="it-IT" dirty="0" smtClean="0"/>
              <a:t>:</a:t>
            </a:r>
          </a:p>
          <a:p>
            <a:pPr marL="0" indent="0">
              <a:buNone/>
            </a:pPr>
            <a:endParaRPr lang="it-IT" dirty="0"/>
          </a:p>
          <a:p>
            <a:pPr>
              <a:lnSpc>
                <a:spcPct val="150000"/>
              </a:lnSpc>
            </a:pPr>
            <a:r>
              <a:rPr lang="it-IT" b="1" i="1" dirty="0" smtClean="0">
                <a:solidFill>
                  <a:srgbClr val="FF0000"/>
                </a:solidFill>
              </a:rPr>
              <a:t>non</a:t>
            </a:r>
            <a:r>
              <a:rPr lang="it-IT" dirty="0" smtClean="0"/>
              <a:t> </a:t>
            </a:r>
            <a:r>
              <a:rPr lang="it-IT" dirty="0" smtClean="0">
                <a:sym typeface="Wingdings" panose="05000000000000000000" pitchFamily="2" charset="2"/>
              </a:rPr>
              <a:t> </a:t>
            </a:r>
            <a:r>
              <a:rPr lang="it-IT" i="1" dirty="0" smtClean="0">
                <a:sym typeface="Wingdings" panose="05000000000000000000" pitchFamily="2" charset="2"/>
              </a:rPr>
              <a:t>non-conforme</a:t>
            </a:r>
            <a:r>
              <a:rPr lang="it-IT" dirty="0" smtClean="0">
                <a:sym typeface="Wingdings" panose="05000000000000000000" pitchFamily="2" charset="2"/>
              </a:rPr>
              <a:t>, </a:t>
            </a:r>
            <a:r>
              <a:rPr lang="it-IT" i="1" dirty="0" smtClean="0">
                <a:sym typeface="Wingdings" panose="05000000000000000000" pitchFamily="2" charset="2"/>
              </a:rPr>
              <a:t>non-</a:t>
            </a:r>
            <a:r>
              <a:rPr lang="it-IT" i="1" dirty="0" err="1" smtClean="0">
                <a:sym typeface="Wingdings" panose="05000000000000000000" pitchFamily="2" charset="2"/>
              </a:rPr>
              <a:t>lieu</a:t>
            </a:r>
            <a:endParaRPr lang="it-IT" i="1" dirty="0" smtClean="0"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r>
              <a:rPr lang="it-IT" b="1" i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dé</a:t>
            </a:r>
            <a:r>
              <a:rPr lang="it-IT" dirty="0" smtClean="0">
                <a:sym typeface="Wingdings" panose="05000000000000000000" pitchFamily="2" charset="2"/>
              </a:rPr>
              <a:t> / </a:t>
            </a:r>
            <a:r>
              <a:rPr lang="it-IT" b="1" i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dés</a:t>
            </a:r>
            <a:r>
              <a:rPr lang="it-IT" dirty="0" smtClean="0">
                <a:sym typeface="Wingdings" panose="05000000000000000000" pitchFamily="2" charset="2"/>
              </a:rPr>
              <a:t> / </a:t>
            </a:r>
            <a:r>
              <a:rPr lang="it-IT" b="1" i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dis</a:t>
            </a:r>
            <a:r>
              <a:rPr lang="it-IT" dirty="0" smtClean="0">
                <a:sym typeface="Wingdings" panose="05000000000000000000" pitchFamily="2" charset="2"/>
              </a:rPr>
              <a:t>  </a:t>
            </a:r>
            <a:r>
              <a:rPr lang="it-IT" i="1" dirty="0" err="1" smtClean="0">
                <a:sym typeface="Wingdings" panose="05000000000000000000" pitchFamily="2" charset="2"/>
              </a:rPr>
              <a:t>dévaloriser</a:t>
            </a:r>
            <a:r>
              <a:rPr lang="it-IT" dirty="0" smtClean="0">
                <a:sym typeface="Wingdings" panose="05000000000000000000" pitchFamily="2" charset="2"/>
              </a:rPr>
              <a:t>, </a:t>
            </a:r>
            <a:r>
              <a:rPr lang="it-IT" i="1" dirty="0" err="1" smtClean="0">
                <a:sym typeface="Wingdings" panose="05000000000000000000" pitchFamily="2" charset="2"/>
              </a:rPr>
              <a:t>désespéré</a:t>
            </a:r>
            <a:r>
              <a:rPr lang="it-IT" dirty="0" smtClean="0">
                <a:sym typeface="Wingdings" panose="05000000000000000000" pitchFamily="2" charset="2"/>
              </a:rPr>
              <a:t>, </a:t>
            </a:r>
            <a:r>
              <a:rPr lang="it-IT" i="1" dirty="0" err="1" smtClean="0">
                <a:sym typeface="Wingdings" panose="05000000000000000000" pitchFamily="2" charset="2"/>
              </a:rPr>
              <a:t>disgrâce</a:t>
            </a:r>
            <a:endParaRPr lang="it-IT" i="1" dirty="0" smtClean="0"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r>
              <a:rPr lang="it-IT" b="1" i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mé</a:t>
            </a:r>
            <a:r>
              <a:rPr lang="it-IT" dirty="0" smtClean="0">
                <a:sym typeface="Wingdings" panose="05000000000000000000" pitchFamily="2" charset="2"/>
              </a:rPr>
              <a:t> / </a:t>
            </a:r>
            <a:r>
              <a:rPr lang="it-IT" b="1" i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més</a:t>
            </a:r>
            <a:r>
              <a:rPr lang="it-IT" dirty="0" smtClean="0">
                <a:sym typeface="Wingdings" panose="05000000000000000000" pitchFamily="2" charset="2"/>
              </a:rPr>
              <a:t>  </a:t>
            </a:r>
            <a:r>
              <a:rPr lang="it-IT" i="1" dirty="0" err="1" smtClean="0">
                <a:sym typeface="Wingdings" panose="05000000000000000000" pitchFamily="2" charset="2"/>
              </a:rPr>
              <a:t>méconnu</a:t>
            </a:r>
            <a:r>
              <a:rPr lang="it-IT" dirty="0" smtClean="0">
                <a:sym typeface="Wingdings" panose="05000000000000000000" pitchFamily="2" charset="2"/>
              </a:rPr>
              <a:t>, </a:t>
            </a:r>
            <a:r>
              <a:rPr lang="it-IT" i="1" dirty="0" err="1" smtClean="0">
                <a:sym typeface="Wingdings" panose="05000000000000000000" pitchFamily="2" charset="2"/>
              </a:rPr>
              <a:t>mésentente</a:t>
            </a:r>
            <a:endParaRPr lang="it-IT" i="1" dirty="0" smtClean="0"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r>
              <a:rPr lang="it-IT" b="1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mal</a:t>
            </a:r>
            <a:r>
              <a:rPr lang="it-IT" dirty="0" smtClean="0">
                <a:sym typeface="Wingdings" panose="05000000000000000000" pitchFamily="2" charset="2"/>
              </a:rPr>
              <a:t>  </a:t>
            </a:r>
            <a:r>
              <a:rPr lang="it-IT" i="1" dirty="0" err="1" smtClean="0">
                <a:sym typeface="Wingdings" panose="05000000000000000000" pitchFamily="2" charset="2"/>
              </a:rPr>
              <a:t>malhabile</a:t>
            </a:r>
            <a:r>
              <a:rPr lang="it-IT" dirty="0" smtClean="0">
                <a:sym typeface="Wingdings" panose="05000000000000000000" pitchFamily="2" charset="2"/>
              </a:rPr>
              <a:t>, </a:t>
            </a:r>
            <a:r>
              <a:rPr lang="it-IT" i="1" dirty="0" err="1" smtClean="0">
                <a:sym typeface="Wingdings" panose="05000000000000000000" pitchFamily="2" charset="2"/>
              </a:rPr>
              <a:t>malencontreusement</a:t>
            </a:r>
            <a:endParaRPr lang="it-IT" i="1" dirty="0" smtClean="0"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r>
              <a:rPr lang="it-IT" b="1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il</a:t>
            </a:r>
            <a:r>
              <a:rPr lang="it-IT" dirty="0" smtClean="0">
                <a:sym typeface="Wingdings" panose="05000000000000000000" pitchFamily="2" charset="2"/>
              </a:rPr>
              <a:t> / </a:t>
            </a:r>
            <a:r>
              <a:rPr lang="it-IT" b="1" i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im</a:t>
            </a:r>
            <a:r>
              <a:rPr lang="it-IT" dirty="0" smtClean="0">
                <a:sym typeface="Wingdings" panose="05000000000000000000" pitchFamily="2" charset="2"/>
              </a:rPr>
              <a:t> / </a:t>
            </a:r>
            <a:r>
              <a:rPr lang="it-IT" b="1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in</a:t>
            </a:r>
            <a:r>
              <a:rPr lang="it-IT" dirty="0" smtClean="0">
                <a:sym typeface="Wingdings" panose="05000000000000000000" pitchFamily="2" charset="2"/>
              </a:rPr>
              <a:t> / </a:t>
            </a:r>
            <a:r>
              <a:rPr lang="it-IT" b="1" i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ir</a:t>
            </a:r>
            <a:r>
              <a:rPr lang="it-IT" dirty="0" smtClean="0">
                <a:sym typeface="Wingdings" panose="05000000000000000000" pitchFamily="2" charset="2"/>
              </a:rPr>
              <a:t>  </a:t>
            </a:r>
            <a:r>
              <a:rPr lang="it-IT" i="1" dirty="0" err="1" smtClean="0">
                <a:sym typeface="Wingdings" panose="05000000000000000000" pitchFamily="2" charset="2"/>
              </a:rPr>
              <a:t>illégal</a:t>
            </a:r>
            <a:r>
              <a:rPr lang="it-IT" dirty="0" smtClean="0">
                <a:sym typeface="Wingdings" panose="05000000000000000000" pitchFamily="2" charset="2"/>
              </a:rPr>
              <a:t>, </a:t>
            </a:r>
            <a:r>
              <a:rPr lang="it-IT" i="1" dirty="0" err="1" smtClean="0">
                <a:sym typeface="Wingdings" panose="05000000000000000000" pitchFamily="2" charset="2"/>
              </a:rPr>
              <a:t>imprévu</a:t>
            </a:r>
            <a:r>
              <a:rPr lang="it-IT" dirty="0" smtClean="0">
                <a:sym typeface="Wingdings" panose="05000000000000000000" pitchFamily="2" charset="2"/>
              </a:rPr>
              <a:t>, </a:t>
            </a:r>
            <a:r>
              <a:rPr lang="it-IT" i="1" dirty="0" smtClean="0">
                <a:sym typeface="Wingdings" panose="05000000000000000000" pitchFamily="2" charset="2"/>
              </a:rPr>
              <a:t>inutile</a:t>
            </a:r>
            <a:r>
              <a:rPr lang="it-IT" dirty="0" smtClean="0">
                <a:sym typeface="Wingdings" panose="05000000000000000000" pitchFamily="2" charset="2"/>
              </a:rPr>
              <a:t>, </a:t>
            </a:r>
            <a:r>
              <a:rPr lang="it-IT" i="1" dirty="0" err="1" smtClean="0">
                <a:sym typeface="Wingdings" panose="05000000000000000000" pitchFamily="2" charset="2"/>
              </a:rPr>
              <a:t>irréel</a:t>
            </a:r>
            <a:endParaRPr lang="it-IT" i="1" dirty="0" smtClean="0"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r>
              <a:rPr lang="it-IT" b="1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a</a:t>
            </a:r>
            <a:r>
              <a:rPr lang="it-IT" dirty="0" smtClean="0">
                <a:sym typeface="Wingdings" panose="05000000000000000000" pitchFamily="2" charset="2"/>
              </a:rPr>
              <a:t> / </a:t>
            </a:r>
            <a:r>
              <a:rPr lang="it-IT" b="1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an</a:t>
            </a:r>
            <a:r>
              <a:rPr lang="it-IT" dirty="0" smtClean="0">
                <a:sym typeface="Wingdings" panose="05000000000000000000" pitchFamily="2" charset="2"/>
              </a:rPr>
              <a:t>  </a:t>
            </a:r>
            <a:r>
              <a:rPr lang="it-IT" i="1" dirty="0" err="1" smtClean="0">
                <a:sym typeface="Wingdings" panose="05000000000000000000" pitchFamily="2" charset="2"/>
              </a:rPr>
              <a:t>anormal</a:t>
            </a:r>
            <a:r>
              <a:rPr lang="it-IT" dirty="0" smtClean="0">
                <a:sym typeface="Wingdings" panose="05000000000000000000" pitchFamily="2" charset="2"/>
              </a:rPr>
              <a:t>, </a:t>
            </a:r>
            <a:r>
              <a:rPr lang="it-IT" i="1" dirty="0" err="1" smtClean="0">
                <a:sym typeface="Wingdings" panose="05000000000000000000" pitchFamily="2" charset="2"/>
              </a:rPr>
              <a:t>analphabète</a:t>
            </a:r>
            <a:endParaRPr lang="it-IT" i="1" dirty="0" smtClean="0">
              <a:sym typeface="Wingdings" panose="05000000000000000000" pitchFamily="2" charset="2"/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err="1"/>
              <a:t>Crépieux</a:t>
            </a:r>
            <a:r>
              <a:rPr lang="fr-FR" dirty="0"/>
              <a:t> et al., </a:t>
            </a:r>
            <a:r>
              <a:rPr lang="fr-FR" i="1" dirty="0"/>
              <a:t>Un, deux, trois... grammaire!</a:t>
            </a:r>
            <a:r>
              <a:rPr lang="fr-FR" dirty="0"/>
              <a:t>, </a:t>
            </a:r>
            <a:r>
              <a:rPr lang="fr-FR" dirty="0" err="1"/>
              <a:t>Zanichelli</a:t>
            </a:r>
            <a:r>
              <a:rPr lang="fr-FR" dirty="0"/>
              <a:t> </a:t>
            </a:r>
            <a:r>
              <a:rPr lang="fr-FR" dirty="0" err="1"/>
              <a:t>editore</a:t>
            </a:r>
            <a:r>
              <a:rPr lang="fr-FR" dirty="0"/>
              <a:t> 2018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071BCF9-AA25-4889-BC63-55C2DC52B365}" type="slidenum">
              <a:rPr lang="fr-FR" smtClean="0"/>
              <a:pPr>
                <a:defRPr/>
              </a:pPr>
              <a:t>14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36648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</a:t>
            </a:r>
            <a:r>
              <a:rPr lang="it-IT" i="1" dirty="0" smtClean="0"/>
              <a:t>ne </a:t>
            </a:r>
            <a:r>
              <a:rPr lang="it-IT" i="1" dirty="0" err="1" smtClean="0"/>
              <a:t>explétif</a:t>
            </a:r>
            <a:r>
              <a:rPr lang="it-IT" i="1" dirty="0" smtClean="0"/>
              <a:t> </a:t>
            </a:r>
            <a:br>
              <a:rPr lang="it-IT" i="1" dirty="0" smtClean="0"/>
            </a:br>
            <a:r>
              <a:rPr lang="it-IT" dirty="0" smtClean="0"/>
              <a:t>(= facoltativo, senza valore negativo)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31879"/>
            <a:ext cx="8686800" cy="5022850"/>
          </a:xfrm>
        </p:spPr>
        <p:txBody>
          <a:bodyPr/>
          <a:lstStyle/>
          <a:p>
            <a:r>
              <a:rPr lang="it-IT" dirty="0" smtClean="0"/>
              <a:t>dopo </a:t>
            </a:r>
            <a:r>
              <a:rPr lang="it-IT" b="1" i="1" dirty="0" err="1" smtClean="0">
                <a:solidFill>
                  <a:srgbClr val="FF0000"/>
                </a:solidFill>
              </a:rPr>
              <a:t>avant</a:t>
            </a:r>
            <a:r>
              <a:rPr lang="it-IT" b="1" i="1" dirty="0" smtClean="0">
                <a:solidFill>
                  <a:srgbClr val="FF0000"/>
                </a:solidFill>
              </a:rPr>
              <a:t> </a:t>
            </a:r>
            <a:r>
              <a:rPr lang="it-IT" b="1" i="1" dirty="0" err="1" smtClean="0">
                <a:solidFill>
                  <a:srgbClr val="FF0000"/>
                </a:solidFill>
              </a:rPr>
              <a:t>que</a:t>
            </a:r>
            <a:r>
              <a:rPr lang="it-IT" b="1" i="1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e</a:t>
            </a:r>
            <a:r>
              <a:rPr lang="it-IT" b="1" i="1" dirty="0" smtClean="0">
                <a:solidFill>
                  <a:srgbClr val="FF0000"/>
                </a:solidFill>
              </a:rPr>
              <a:t> à </a:t>
            </a:r>
            <a:r>
              <a:rPr lang="it-IT" b="1" i="1" dirty="0" err="1" smtClean="0">
                <a:solidFill>
                  <a:srgbClr val="FF0000"/>
                </a:solidFill>
              </a:rPr>
              <a:t>moins</a:t>
            </a:r>
            <a:r>
              <a:rPr lang="it-IT" b="1" i="1" dirty="0" smtClean="0">
                <a:solidFill>
                  <a:srgbClr val="FF0000"/>
                </a:solidFill>
              </a:rPr>
              <a:t> </a:t>
            </a:r>
            <a:r>
              <a:rPr lang="it-IT" b="1" i="1" dirty="0" err="1" smtClean="0">
                <a:solidFill>
                  <a:srgbClr val="FF0000"/>
                </a:solidFill>
              </a:rPr>
              <a:t>que</a:t>
            </a:r>
            <a:r>
              <a:rPr lang="it-IT" b="1" i="1" dirty="0" smtClean="0">
                <a:solidFill>
                  <a:srgbClr val="FF0000"/>
                </a:solidFill>
              </a:rPr>
              <a:t> </a:t>
            </a:r>
          </a:p>
          <a:p>
            <a:endParaRPr lang="it-IT" b="1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i="1" dirty="0" smtClean="0"/>
              <a:t>Je </a:t>
            </a:r>
            <a:r>
              <a:rPr lang="it-IT" i="1" dirty="0" err="1" smtClean="0"/>
              <a:t>dois</a:t>
            </a:r>
            <a:r>
              <a:rPr lang="it-IT" i="1" dirty="0" smtClean="0"/>
              <a:t> te </a:t>
            </a:r>
            <a:r>
              <a:rPr lang="it-IT" i="1" dirty="0" err="1" smtClean="0"/>
              <a:t>parler</a:t>
            </a:r>
            <a:r>
              <a:rPr lang="it-IT" i="1" dirty="0" smtClean="0"/>
              <a:t> </a:t>
            </a:r>
            <a:r>
              <a:rPr lang="it-IT" i="1" dirty="0" err="1" smtClean="0"/>
              <a:t>avant</a:t>
            </a:r>
            <a:r>
              <a:rPr lang="it-IT" i="1" dirty="0" smtClean="0"/>
              <a:t> </a:t>
            </a:r>
            <a:r>
              <a:rPr lang="it-IT" i="1" dirty="0" err="1" smtClean="0"/>
              <a:t>que</a:t>
            </a:r>
            <a:r>
              <a:rPr lang="it-IT" i="1" dirty="0" smtClean="0"/>
              <a:t> tu (ne) </a:t>
            </a:r>
            <a:r>
              <a:rPr lang="it-IT" i="1" dirty="0" err="1" smtClean="0"/>
              <a:t>partes</a:t>
            </a:r>
            <a:r>
              <a:rPr lang="it-IT" i="1" dirty="0" smtClean="0"/>
              <a:t>.</a:t>
            </a:r>
          </a:p>
          <a:p>
            <a:endParaRPr lang="it-IT" dirty="0"/>
          </a:p>
          <a:p>
            <a:r>
              <a:rPr lang="it-IT" dirty="0" smtClean="0"/>
              <a:t>nelle </a:t>
            </a:r>
            <a:r>
              <a:rPr lang="it-IT" b="1" dirty="0" smtClean="0">
                <a:solidFill>
                  <a:srgbClr val="FF0000"/>
                </a:solidFill>
              </a:rPr>
              <a:t>subordinate comparative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i="1" dirty="0" err="1" smtClean="0"/>
              <a:t>Cet</a:t>
            </a:r>
            <a:r>
              <a:rPr lang="it-IT" i="1" dirty="0" smtClean="0"/>
              <a:t> </a:t>
            </a:r>
            <a:r>
              <a:rPr lang="it-IT" i="1" dirty="0" err="1" smtClean="0"/>
              <a:t>exercice</a:t>
            </a:r>
            <a:r>
              <a:rPr lang="it-IT" i="1" dirty="0" smtClean="0"/>
              <a:t> est </a:t>
            </a:r>
            <a:r>
              <a:rPr lang="it-IT" i="1" dirty="0" err="1" smtClean="0"/>
              <a:t>moins</a:t>
            </a:r>
            <a:r>
              <a:rPr lang="it-IT" i="1" dirty="0" smtClean="0"/>
              <a:t> difficile </a:t>
            </a:r>
            <a:r>
              <a:rPr lang="it-IT" i="1" dirty="0" err="1" smtClean="0"/>
              <a:t>que</a:t>
            </a:r>
            <a:r>
              <a:rPr lang="it-IT" i="1" dirty="0" smtClean="0"/>
              <a:t> je (ne) </a:t>
            </a:r>
            <a:r>
              <a:rPr lang="it-IT" i="1" dirty="0" err="1" smtClean="0"/>
              <a:t>croyais</a:t>
            </a:r>
            <a:r>
              <a:rPr lang="it-IT" i="1" dirty="0" smtClean="0"/>
              <a:t>.</a:t>
            </a:r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nelle </a:t>
            </a:r>
            <a:r>
              <a:rPr lang="it-IT" b="1" dirty="0" smtClean="0">
                <a:solidFill>
                  <a:srgbClr val="FF0000"/>
                </a:solidFill>
              </a:rPr>
              <a:t>subordinate</a:t>
            </a:r>
            <a:r>
              <a:rPr lang="it-IT" dirty="0" smtClean="0"/>
              <a:t> dopo verbo di </a:t>
            </a:r>
            <a:r>
              <a:rPr lang="it-IT" b="1" dirty="0" smtClean="0">
                <a:solidFill>
                  <a:srgbClr val="FF0000"/>
                </a:solidFill>
              </a:rPr>
              <a:t>timore</a:t>
            </a:r>
            <a:r>
              <a:rPr lang="it-IT" dirty="0" smtClean="0"/>
              <a:t> o </a:t>
            </a:r>
            <a:r>
              <a:rPr lang="it-IT" b="1" dirty="0" smtClean="0">
                <a:solidFill>
                  <a:srgbClr val="FF0000"/>
                </a:solidFill>
              </a:rPr>
              <a:t>divieto</a:t>
            </a:r>
          </a:p>
          <a:p>
            <a:pPr marL="0" indent="0">
              <a:buNone/>
            </a:pPr>
            <a:r>
              <a:rPr lang="it-IT" i="1" dirty="0" smtClean="0"/>
              <a:t/>
            </a:r>
            <a:br>
              <a:rPr lang="it-IT" i="1" dirty="0" smtClean="0"/>
            </a:br>
            <a:r>
              <a:rPr lang="it-IT" i="1" dirty="0" err="1" smtClean="0"/>
              <a:t>J’ai</a:t>
            </a:r>
            <a:r>
              <a:rPr lang="it-IT" i="1" dirty="0" smtClean="0"/>
              <a:t> </a:t>
            </a:r>
            <a:r>
              <a:rPr lang="it-IT" i="1" dirty="0" err="1" smtClean="0"/>
              <a:t>peur</a:t>
            </a:r>
            <a:r>
              <a:rPr lang="it-IT" i="1" dirty="0" smtClean="0"/>
              <a:t> </a:t>
            </a:r>
            <a:r>
              <a:rPr lang="it-IT" i="1" dirty="0" err="1" smtClean="0"/>
              <a:t>qu’il</a:t>
            </a:r>
            <a:r>
              <a:rPr lang="it-IT" i="1" dirty="0" smtClean="0"/>
              <a:t> (ne) </a:t>
            </a:r>
            <a:r>
              <a:rPr lang="it-IT" i="1" dirty="0" err="1" smtClean="0"/>
              <a:t>soit</a:t>
            </a:r>
            <a:r>
              <a:rPr lang="it-IT" i="1" dirty="0" smtClean="0"/>
              <a:t> </a:t>
            </a:r>
            <a:r>
              <a:rPr lang="it-IT" i="1" dirty="0" err="1" smtClean="0"/>
              <a:t>trop</a:t>
            </a:r>
            <a:r>
              <a:rPr lang="it-IT" i="1" dirty="0" smtClean="0"/>
              <a:t> </a:t>
            </a:r>
            <a:r>
              <a:rPr lang="it-IT" i="1" dirty="0" err="1" smtClean="0"/>
              <a:t>tard</a:t>
            </a:r>
            <a:r>
              <a:rPr lang="it-IT" i="1" dirty="0" smtClean="0"/>
              <a:t>.</a:t>
            </a:r>
            <a:endParaRPr lang="it-IT" i="1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err="1"/>
              <a:t>Crépieux</a:t>
            </a:r>
            <a:r>
              <a:rPr lang="fr-FR" dirty="0"/>
              <a:t> et al., </a:t>
            </a:r>
            <a:r>
              <a:rPr lang="fr-FR" i="1" dirty="0"/>
              <a:t>Un, deux, trois... grammaire!</a:t>
            </a:r>
            <a:r>
              <a:rPr lang="fr-FR" dirty="0"/>
              <a:t>, </a:t>
            </a:r>
            <a:r>
              <a:rPr lang="fr-FR" dirty="0" err="1"/>
              <a:t>Zanichelli</a:t>
            </a:r>
            <a:r>
              <a:rPr lang="fr-FR" dirty="0"/>
              <a:t> </a:t>
            </a:r>
            <a:r>
              <a:rPr lang="fr-FR" dirty="0" err="1"/>
              <a:t>editore</a:t>
            </a:r>
            <a:r>
              <a:rPr lang="fr-FR" dirty="0"/>
              <a:t> 2018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071BCF9-AA25-4889-BC63-55C2DC52B365}" type="slidenum">
              <a:rPr lang="fr-FR" smtClean="0"/>
              <a:pPr>
                <a:defRPr/>
              </a:pPr>
              <a:t>15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29632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Regola generale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/>
          <a:lstStyle/>
          <a:p>
            <a:pPr marL="0" indent="0" algn="ctr">
              <a:buNone/>
            </a:pPr>
            <a:r>
              <a:rPr lang="it-IT" dirty="0" smtClean="0"/>
              <a:t>Occorrono due elementi negativi: </a:t>
            </a:r>
            <a:r>
              <a:rPr lang="it-IT" b="1" i="1" dirty="0" smtClean="0">
                <a:solidFill>
                  <a:srgbClr val="FF0000"/>
                </a:solidFill>
              </a:rPr>
              <a:t>ne</a:t>
            </a:r>
            <a:r>
              <a:rPr lang="it-IT" dirty="0" smtClean="0"/>
              <a:t>/</a:t>
            </a:r>
            <a:r>
              <a:rPr lang="it-IT" b="1" i="1" dirty="0" smtClean="0">
                <a:solidFill>
                  <a:srgbClr val="FF0000"/>
                </a:solidFill>
              </a:rPr>
              <a:t>n’</a:t>
            </a:r>
            <a:r>
              <a:rPr lang="it-IT" dirty="0" smtClean="0"/>
              <a:t> + </a:t>
            </a:r>
            <a:r>
              <a:rPr lang="it-IT" b="1" i="1" dirty="0" err="1" smtClean="0">
                <a:solidFill>
                  <a:srgbClr val="FF0000"/>
                </a:solidFill>
              </a:rPr>
              <a:t>pas</a:t>
            </a:r>
            <a:endParaRPr lang="it-IT" b="1" i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it-IT" b="1" i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it-IT" i="1" dirty="0" smtClean="0"/>
              <a:t>Je </a:t>
            </a:r>
            <a:r>
              <a:rPr lang="it-IT" i="1" dirty="0" smtClean="0">
                <a:solidFill>
                  <a:srgbClr val="FF0000"/>
                </a:solidFill>
              </a:rPr>
              <a:t>ne</a:t>
            </a:r>
            <a:r>
              <a:rPr lang="it-IT" i="1" dirty="0" smtClean="0"/>
              <a:t> </a:t>
            </a:r>
            <a:r>
              <a:rPr lang="it-IT" i="1" dirty="0" err="1" smtClean="0"/>
              <a:t>suis</a:t>
            </a:r>
            <a:r>
              <a:rPr lang="it-IT" i="1" dirty="0" smtClean="0"/>
              <a:t> </a:t>
            </a:r>
            <a:r>
              <a:rPr lang="it-IT" i="1" dirty="0" err="1" smtClean="0">
                <a:solidFill>
                  <a:srgbClr val="FF0000"/>
                </a:solidFill>
              </a:rPr>
              <a:t>pas</a:t>
            </a:r>
            <a:r>
              <a:rPr lang="it-IT" i="1" dirty="0" smtClean="0"/>
              <a:t> </a:t>
            </a:r>
            <a:r>
              <a:rPr lang="it-IT" i="1" dirty="0" err="1" smtClean="0"/>
              <a:t>d’accord</a:t>
            </a:r>
            <a:r>
              <a:rPr lang="it-IT" i="1" dirty="0" smtClean="0"/>
              <a:t>.</a:t>
            </a:r>
          </a:p>
          <a:p>
            <a:pPr marL="0" indent="0">
              <a:buNone/>
            </a:pPr>
            <a:r>
              <a:rPr lang="it-IT" b="1" i="1" dirty="0" smtClean="0">
                <a:solidFill>
                  <a:srgbClr val="FF0000"/>
                </a:solidFill>
              </a:rPr>
              <a:t/>
            </a:r>
            <a:br>
              <a:rPr lang="it-IT" b="1" i="1" dirty="0" smtClean="0">
                <a:solidFill>
                  <a:srgbClr val="FF0000"/>
                </a:solidFill>
              </a:rPr>
            </a:br>
            <a:endParaRPr lang="it-IT" b="1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b="1" dirty="0"/>
              <a:t>ATTENZIONE</a:t>
            </a:r>
            <a:r>
              <a:rPr lang="it-IT" b="1" dirty="0" smtClean="0"/>
              <a:t>!</a:t>
            </a:r>
            <a:br>
              <a:rPr lang="it-IT" b="1" dirty="0" smtClean="0"/>
            </a:br>
            <a:r>
              <a:rPr lang="it-IT" dirty="0" smtClean="0"/>
              <a:t>- </a:t>
            </a:r>
            <a:r>
              <a:rPr lang="it-IT" b="1" dirty="0" smtClean="0"/>
              <a:t>Lingua orale</a:t>
            </a:r>
            <a:r>
              <a:rPr lang="it-IT" dirty="0" smtClean="0"/>
              <a:t>: </a:t>
            </a:r>
            <a:r>
              <a:rPr lang="it-IT" i="1" strike="sngStrike" dirty="0">
                <a:solidFill>
                  <a:srgbClr val="FF0000"/>
                </a:solidFill>
              </a:rPr>
              <a:t> </a:t>
            </a:r>
            <a:r>
              <a:rPr lang="it-IT" i="1" strike="sngStrike" dirty="0" smtClean="0">
                <a:solidFill>
                  <a:srgbClr val="FF0000"/>
                </a:solidFill>
              </a:rPr>
              <a:t>ne</a:t>
            </a:r>
            <a:r>
              <a:rPr lang="it-IT" strike="sngStrike" dirty="0" smtClean="0">
                <a:solidFill>
                  <a:srgbClr val="FF0000"/>
                </a:solidFill>
              </a:rPr>
              <a:t>/</a:t>
            </a:r>
            <a:r>
              <a:rPr lang="it-IT" i="1" strike="sngStrike" dirty="0" smtClean="0">
                <a:solidFill>
                  <a:srgbClr val="FF0000"/>
                </a:solidFill>
              </a:rPr>
              <a:t>n’ </a:t>
            </a:r>
            <a:r>
              <a:rPr lang="it-IT" i="1" dirty="0" smtClean="0">
                <a:solidFill>
                  <a:srgbClr val="FF0000"/>
                </a:solidFill>
              </a:rPr>
              <a:t> </a:t>
            </a:r>
            <a:endParaRPr lang="it-IT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i="1" dirty="0" err="1" smtClean="0"/>
              <a:t>J’ai</a:t>
            </a:r>
            <a:r>
              <a:rPr lang="it-IT" i="1" dirty="0" smtClean="0"/>
              <a:t> </a:t>
            </a:r>
            <a:r>
              <a:rPr lang="it-IT" i="1" dirty="0" err="1" smtClean="0"/>
              <a:t>pas</a:t>
            </a:r>
            <a:r>
              <a:rPr lang="it-IT" i="1" dirty="0" smtClean="0"/>
              <a:t> </a:t>
            </a:r>
            <a:r>
              <a:rPr lang="it-IT" i="1" dirty="0" err="1" smtClean="0"/>
              <a:t>envie</a:t>
            </a:r>
            <a:r>
              <a:rPr lang="it-IT" i="1" dirty="0" smtClean="0"/>
              <a:t> de sortir.</a:t>
            </a:r>
            <a:r>
              <a:rPr lang="it-IT" dirty="0"/>
              <a:t/>
            </a:r>
            <a:br>
              <a:rPr lang="it-IT" dirty="0"/>
            </a:b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-</a:t>
            </a:r>
            <a:r>
              <a:rPr lang="it-IT" b="1" dirty="0" smtClean="0"/>
              <a:t> Lingua letteraria</a:t>
            </a:r>
            <a:r>
              <a:rPr lang="it-IT" dirty="0" smtClean="0"/>
              <a:t>: </a:t>
            </a:r>
            <a:r>
              <a:rPr lang="it-IT" i="1" strike="sngStrike" dirty="0"/>
              <a:t> </a:t>
            </a:r>
            <a:r>
              <a:rPr lang="it-IT" i="1" strike="sngStrike" dirty="0" err="1" smtClean="0"/>
              <a:t>pas</a:t>
            </a:r>
            <a:r>
              <a:rPr lang="it-IT" i="1" strike="sngStrike" dirty="0" smtClean="0"/>
              <a:t> </a:t>
            </a:r>
            <a:r>
              <a:rPr lang="it-IT" i="1" dirty="0" smtClean="0"/>
              <a:t> </a:t>
            </a:r>
            <a:r>
              <a:rPr lang="it-IT" dirty="0" smtClean="0">
                <a:sym typeface="Wingdings" panose="05000000000000000000" pitchFamily="2" charset="2"/>
              </a:rPr>
              <a:t> </a:t>
            </a:r>
            <a:r>
              <a:rPr lang="it-IT" i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point</a:t>
            </a:r>
            <a:r>
              <a:rPr lang="it-IT" dirty="0" smtClean="0">
                <a:sym typeface="Wingdings" panose="05000000000000000000" pitchFamily="2" charset="2"/>
              </a:rPr>
              <a:t>/</a:t>
            </a:r>
            <a:r>
              <a:rPr lang="it-IT" i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guère</a:t>
            </a:r>
            <a:r>
              <a:rPr lang="it-IT" i="1" dirty="0" smtClean="0">
                <a:sym typeface="Wingdings" panose="05000000000000000000" pitchFamily="2" charset="2"/>
              </a:rPr>
              <a:t> </a:t>
            </a:r>
          </a:p>
          <a:p>
            <a:pPr marL="0" indent="0">
              <a:buNone/>
            </a:pPr>
            <a:r>
              <a:rPr lang="it-IT" i="1" dirty="0" smtClean="0">
                <a:sym typeface="Wingdings" panose="05000000000000000000" pitchFamily="2" charset="2"/>
              </a:rPr>
              <a:t>Je n’ai </a:t>
            </a:r>
            <a:r>
              <a:rPr lang="it-IT" i="1" dirty="0" err="1" smtClean="0">
                <a:sym typeface="Wingdings" panose="05000000000000000000" pitchFamily="2" charset="2"/>
              </a:rPr>
              <a:t>point</a:t>
            </a:r>
            <a:r>
              <a:rPr lang="it-IT" i="1" dirty="0" smtClean="0">
                <a:sym typeface="Wingdings" panose="05000000000000000000" pitchFamily="2" charset="2"/>
              </a:rPr>
              <a:t> </a:t>
            </a:r>
            <a:r>
              <a:rPr lang="it-IT" i="1" dirty="0" err="1" smtClean="0">
                <a:sym typeface="Wingdings" panose="05000000000000000000" pitchFamily="2" charset="2"/>
              </a:rPr>
              <a:t>confiance</a:t>
            </a:r>
            <a:r>
              <a:rPr lang="it-IT" i="1" dirty="0" smtClean="0">
                <a:sym typeface="Wingdings" panose="05000000000000000000" pitchFamily="2" charset="2"/>
              </a:rPr>
              <a:t> en </a:t>
            </a:r>
            <a:r>
              <a:rPr lang="it-IT" i="1" dirty="0" err="1" smtClean="0">
                <a:sym typeface="Wingdings" panose="05000000000000000000" pitchFamily="2" charset="2"/>
              </a:rPr>
              <a:t>vous</a:t>
            </a:r>
            <a:r>
              <a:rPr lang="it-IT" i="1" dirty="0" smtClean="0">
                <a:sym typeface="Wingdings" panose="05000000000000000000" pitchFamily="2" charset="2"/>
              </a:rPr>
              <a:t>.</a:t>
            </a:r>
            <a:endParaRPr lang="it-IT" i="1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err="1"/>
              <a:t>Crépieux</a:t>
            </a:r>
            <a:r>
              <a:rPr lang="fr-FR" dirty="0"/>
              <a:t> et al., </a:t>
            </a:r>
            <a:r>
              <a:rPr lang="fr-FR" i="1" dirty="0"/>
              <a:t>Un, deux, trois... grammaire!</a:t>
            </a:r>
            <a:r>
              <a:rPr lang="fr-FR" dirty="0"/>
              <a:t>, </a:t>
            </a:r>
            <a:r>
              <a:rPr lang="fr-FR" dirty="0" err="1"/>
              <a:t>Zanichelli</a:t>
            </a:r>
            <a:r>
              <a:rPr lang="fr-FR" dirty="0"/>
              <a:t> </a:t>
            </a:r>
            <a:r>
              <a:rPr lang="fr-FR" dirty="0" err="1"/>
              <a:t>editore</a:t>
            </a:r>
            <a:r>
              <a:rPr lang="fr-FR" dirty="0"/>
              <a:t> 2018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071BCF9-AA25-4889-BC63-55C2DC52B365}" type="slidenum">
              <a:rPr lang="fr-FR" smtClean="0"/>
              <a:pPr>
                <a:defRPr/>
              </a:pPr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31276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dirty="0" err="1" smtClean="0"/>
              <a:t>Altre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particelle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negative</a:t>
            </a:r>
            <a:endParaRPr lang="fr-FR" altLang="fr-FR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pPr marL="0" indent="0" algn="ctr">
              <a:buNone/>
            </a:pPr>
            <a:r>
              <a:rPr lang="it-IT" i="1" strike="sngStrike" dirty="0" smtClean="0"/>
              <a:t> </a:t>
            </a:r>
            <a:r>
              <a:rPr lang="it-IT" i="1" strike="sngStrike" dirty="0" err="1" smtClean="0"/>
              <a:t>pas</a:t>
            </a:r>
            <a:r>
              <a:rPr lang="it-IT" i="1" strike="sngStrike" dirty="0" smtClean="0"/>
              <a:t> </a:t>
            </a:r>
            <a:r>
              <a:rPr lang="it-IT" i="1" dirty="0" smtClean="0"/>
              <a:t> </a:t>
            </a:r>
            <a:r>
              <a:rPr lang="it-IT" dirty="0" smtClean="0">
                <a:sym typeface="Wingdings" panose="05000000000000000000" pitchFamily="2" charset="2"/>
              </a:rPr>
              <a:t></a:t>
            </a:r>
            <a:r>
              <a:rPr lang="it-IT" dirty="0" smtClean="0"/>
              <a:t> </a:t>
            </a:r>
            <a:r>
              <a:rPr lang="it-IT" b="1" i="1" dirty="0" smtClean="0">
                <a:solidFill>
                  <a:srgbClr val="FF0000"/>
                </a:solidFill>
              </a:rPr>
              <a:t>plus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/>
              <a:t>/</a:t>
            </a:r>
            <a:r>
              <a:rPr lang="it-IT" b="1" i="1" dirty="0" smtClean="0">
                <a:solidFill>
                  <a:srgbClr val="FF0000"/>
                </a:solidFill>
              </a:rPr>
              <a:t> </a:t>
            </a:r>
            <a:r>
              <a:rPr lang="it-IT" b="1" i="1" dirty="0" err="1">
                <a:solidFill>
                  <a:srgbClr val="FF0000"/>
                </a:solidFill>
              </a:rPr>
              <a:t>jamais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 smtClean="0"/>
              <a:t>/ </a:t>
            </a:r>
            <a:r>
              <a:rPr lang="it-IT" b="1" i="1" dirty="0" err="1" smtClean="0">
                <a:solidFill>
                  <a:srgbClr val="FF0000"/>
                </a:solidFill>
              </a:rPr>
              <a:t>rien</a:t>
            </a:r>
            <a:r>
              <a:rPr lang="it-IT" dirty="0"/>
              <a:t> / </a:t>
            </a:r>
            <a:r>
              <a:rPr lang="it-IT" b="1" i="1" dirty="0" err="1" smtClean="0">
                <a:solidFill>
                  <a:srgbClr val="FF0000"/>
                </a:solidFill>
              </a:rPr>
              <a:t>personne</a:t>
            </a:r>
            <a:r>
              <a:rPr lang="it-IT" b="1" i="1" dirty="0" smtClean="0">
                <a:solidFill>
                  <a:srgbClr val="FF0000"/>
                </a:solidFill>
              </a:rPr>
              <a:t> </a:t>
            </a:r>
            <a:r>
              <a:rPr lang="it-IT" dirty="0"/>
              <a:t>/ </a:t>
            </a:r>
            <a:r>
              <a:rPr lang="it-IT" b="1" i="1" dirty="0" err="1" smtClean="0">
                <a:solidFill>
                  <a:srgbClr val="FF0000"/>
                </a:solidFill>
              </a:rPr>
              <a:t>aucun</a:t>
            </a:r>
            <a:r>
              <a:rPr lang="it-IT" i="1" dirty="0" smtClean="0"/>
              <a:t>(</a:t>
            </a:r>
            <a:r>
              <a:rPr lang="it-IT" b="1" i="1" dirty="0" smtClean="0">
                <a:solidFill>
                  <a:srgbClr val="FF0000"/>
                </a:solidFill>
              </a:rPr>
              <a:t>e</a:t>
            </a:r>
            <a:r>
              <a:rPr lang="it-IT" i="1" dirty="0" smtClean="0"/>
              <a:t>)</a:t>
            </a:r>
            <a:r>
              <a:rPr lang="it-IT" b="1" i="1" dirty="0" smtClean="0">
                <a:solidFill>
                  <a:srgbClr val="FF0000"/>
                </a:solidFill>
              </a:rPr>
              <a:t> </a:t>
            </a:r>
            <a:r>
              <a:rPr lang="it-IT" dirty="0"/>
              <a:t>/ </a:t>
            </a:r>
            <a:r>
              <a:rPr lang="it-IT" b="1" i="1" dirty="0" smtClean="0">
                <a:solidFill>
                  <a:srgbClr val="FF0000"/>
                </a:solidFill>
              </a:rPr>
              <a:t>nulle part </a:t>
            </a:r>
            <a:r>
              <a:rPr lang="it-IT" dirty="0"/>
              <a:t>/ </a:t>
            </a:r>
            <a:r>
              <a:rPr lang="it-IT" b="1" i="1" dirty="0" smtClean="0">
                <a:solidFill>
                  <a:srgbClr val="FF0000"/>
                </a:solidFill>
              </a:rPr>
              <a:t>ni… ni</a:t>
            </a:r>
            <a:r>
              <a:rPr lang="it-IT" i="1" dirty="0" smtClean="0">
                <a:solidFill>
                  <a:srgbClr val="FF0000"/>
                </a:solidFill>
              </a:rPr>
              <a:t/>
            </a:r>
            <a:br>
              <a:rPr lang="it-IT" i="1" dirty="0" smtClean="0">
                <a:solidFill>
                  <a:srgbClr val="FF0000"/>
                </a:solidFill>
              </a:rPr>
            </a:br>
            <a:endParaRPr lang="it-IT" i="1" dirty="0"/>
          </a:p>
          <a:p>
            <a:pPr marL="0" indent="0" algn="ctr">
              <a:buNone/>
            </a:pPr>
            <a:r>
              <a:rPr lang="it-IT" i="1" dirty="0" smtClean="0"/>
              <a:t>Il ne </a:t>
            </a:r>
            <a:r>
              <a:rPr lang="it-IT" i="1" dirty="0" err="1" smtClean="0"/>
              <a:t>fait</a:t>
            </a:r>
            <a:r>
              <a:rPr lang="it-IT" i="1" dirty="0" smtClean="0"/>
              <a:t> </a:t>
            </a:r>
            <a:r>
              <a:rPr lang="it-IT" i="1" dirty="0" err="1" smtClean="0">
                <a:solidFill>
                  <a:srgbClr val="FF0000"/>
                </a:solidFill>
              </a:rPr>
              <a:t>aucun</a:t>
            </a:r>
            <a:r>
              <a:rPr lang="it-IT" i="1" dirty="0" smtClean="0"/>
              <a:t> </a:t>
            </a:r>
            <a:r>
              <a:rPr lang="it-IT" i="1" dirty="0" err="1" smtClean="0"/>
              <a:t>effort</a:t>
            </a:r>
            <a:r>
              <a:rPr lang="it-IT" i="1" dirty="0" smtClean="0"/>
              <a:t>.</a:t>
            </a:r>
          </a:p>
          <a:p>
            <a:pPr marL="0" indent="0" algn="ctr">
              <a:buNone/>
            </a:pPr>
            <a:r>
              <a:rPr lang="it-IT" i="1" dirty="0" smtClean="0"/>
              <a:t>Tu n’</a:t>
            </a:r>
            <a:r>
              <a:rPr lang="it-IT" i="1" dirty="0" err="1" smtClean="0"/>
              <a:t>iras</a:t>
            </a:r>
            <a:r>
              <a:rPr lang="it-IT" i="1" dirty="0" smtClean="0"/>
              <a:t> </a:t>
            </a:r>
            <a:r>
              <a:rPr lang="it-IT" i="1" dirty="0" smtClean="0">
                <a:solidFill>
                  <a:srgbClr val="FF0000"/>
                </a:solidFill>
              </a:rPr>
              <a:t>nulle part </a:t>
            </a:r>
            <a:r>
              <a:rPr lang="it-IT" i="1" dirty="0" smtClean="0"/>
              <a:t>sans ma </a:t>
            </a:r>
            <a:r>
              <a:rPr lang="it-IT" i="1" dirty="0" err="1" smtClean="0"/>
              <a:t>permission</a:t>
            </a:r>
            <a:r>
              <a:rPr lang="it-IT" i="1" dirty="0" smtClean="0"/>
              <a:t>.</a:t>
            </a:r>
          </a:p>
          <a:p>
            <a:pPr marL="0" indent="0" algn="ctr">
              <a:buNone/>
            </a:pPr>
            <a:r>
              <a:rPr lang="it-IT" i="1" dirty="0" err="1" smtClean="0"/>
              <a:t>Elles</a:t>
            </a:r>
            <a:r>
              <a:rPr lang="it-IT" i="1" dirty="0" smtClean="0"/>
              <a:t> </a:t>
            </a:r>
            <a:r>
              <a:rPr lang="it-IT" i="1" dirty="0"/>
              <a:t>n’</a:t>
            </a:r>
            <a:r>
              <a:rPr lang="it-IT" i="1" dirty="0" err="1"/>
              <a:t>ont</a:t>
            </a:r>
            <a:r>
              <a:rPr lang="it-IT" i="1" dirty="0"/>
              <a:t> </a:t>
            </a:r>
            <a:r>
              <a:rPr lang="it-IT" i="1" dirty="0">
                <a:solidFill>
                  <a:srgbClr val="FF0000"/>
                </a:solidFill>
              </a:rPr>
              <a:t>ni</a:t>
            </a:r>
            <a:r>
              <a:rPr lang="it-IT" i="1" dirty="0"/>
              <a:t> </a:t>
            </a:r>
            <a:r>
              <a:rPr lang="it-IT" i="1" dirty="0" err="1"/>
              <a:t>volonté</a:t>
            </a:r>
            <a:r>
              <a:rPr lang="it-IT" i="1" dirty="0"/>
              <a:t> </a:t>
            </a:r>
            <a:r>
              <a:rPr lang="it-IT" i="1" dirty="0">
                <a:solidFill>
                  <a:srgbClr val="FF0000"/>
                </a:solidFill>
              </a:rPr>
              <a:t>ni </a:t>
            </a:r>
            <a:r>
              <a:rPr lang="it-IT" i="1" dirty="0" err="1"/>
              <a:t>courage</a:t>
            </a:r>
            <a:r>
              <a:rPr lang="it-IT" i="1" dirty="0"/>
              <a:t>.</a:t>
            </a:r>
          </a:p>
          <a:p>
            <a:pPr marL="0" indent="0">
              <a:buNone/>
            </a:pPr>
            <a:endParaRPr lang="it-IT" b="1" dirty="0" smtClean="0"/>
          </a:p>
          <a:p>
            <a:pPr marL="0" indent="0">
              <a:buNone/>
            </a:pPr>
            <a:endParaRPr lang="it-IT" b="1" dirty="0" smtClean="0"/>
          </a:p>
          <a:p>
            <a:pPr marL="0" indent="0">
              <a:buNone/>
            </a:pPr>
            <a:r>
              <a:rPr lang="it-IT" b="1" dirty="0" smtClean="0"/>
              <a:t>ATTENZIONE! </a:t>
            </a:r>
            <a:r>
              <a:rPr lang="it-IT" dirty="0" smtClean="0"/>
              <a:t>Possono </a:t>
            </a:r>
            <a:r>
              <a:rPr lang="it-IT" b="1" dirty="0" smtClean="0"/>
              <a:t>combinarsi</a:t>
            </a:r>
            <a:r>
              <a:rPr lang="it-IT" dirty="0" smtClean="0"/>
              <a:t> tra di loro:</a:t>
            </a:r>
            <a:endParaRPr lang="it-IT" dirty="0"/>
          </a:p>
          <a:p>
            <a:pPr marL="0" indent="0">
              <a:buNone/>
            </a:pPr>
            <a:r>
              <a:rPr lang="fr-FR" i="1" dirty="0"/>
              <a:t>Je n’y comprends </a:t>
            </a:r>
            <a:r>
              <a:rPr lang="fr-FR" i="1" dirty="0">
                <a:solidFill>
                  <a:srgbClr val="FF0000"/>
                </a:solidFill>
              </a:rPr>
              <a:t>plus rien </a:t>
            </a:r>
            <a:r>
              <a:rPr lang="fr-FR" i="1" dirty="0" smtClean="0"/>
              <a:t>!</a:t>
            </a:r>
          </a:p>
          <a:p>
            <a:pPr marL="0" indent="0">
              <a:buNone/>
            </a:pPr>
            <a:r>
              <a:rPr lang="fr-FR" i="1" dirty="0" smtClean="0"/>
              <a:t>Il </a:t>
            </a:r>
            <a:r>
              <a:rPr lang="fr-FR" i="1" dirty="0"/>
              <a:t>ne </a:t>
            </a:r>
            <a:r>
              <a:rPr lang="fr-FR" i="1" dirty="0" smtClean="0"/>
              <a:t>parle </a:t>
            </a:r>
            <a:r>
              <a:rPr lang="it-IT" i="1" dirty="0" err="1" smtClean="0">
                <a:solidFill>
                  <a:srgbClr val="FF0000"/>
                </a:solidFill>
              </a:rPr>
              <a:t>jamais</a:t>
            </a:r>
            <a:r>
              <a:rPr lang="it-IT" i="1" dirty="0" smtClean="0"/>
              <a:t> </a:t>
            </a:r>
            <a:r>
              <a:rPr lang="it-IT" i="1" dirty="0"/>
              <a:t>à </a:t>
            </a:r>
            <a:r>
              <a:rPr lang="it-IT" i="1" dirty="0" err="1">
                <a:solidFill>
                  <a:srgbClr val="FF0000"/>
                </a:solidFill>
              </a:rPr>
              <a:t>personne</a:t>
            </a:r>
            <a:r>
              <a:rPr lang="it-IT" i="1" dirty="0"/>
              <a:t>.</a:t>
            </a:r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err="1"/>
              <a:t>Crépieux</a:t>
            </a:r>
            <a:r>
              <a:rPr lang="fr-FR" dirty="0"/>
              <a:t> et al., </a:t>
            </a:r>
            <a:r>
              <a:rPr lang="fr-FR" i="1" dirty="0"/>
              <a:t>Un, deux, trois... grammaire!</a:t>
            </a:r>
            <a:r>
              <a:rPr lang="fr-FR" dirty="0"/>
              <a:t>, </a:t>
            </a:r>
            <a:r>
              <a:rPr lang="fr-FR" dirty="0" err="1"/>
              <a:t>Zanichelli</a:t>
            </a:r>
            <a:r>
              <a:rPr lang="fr-FR" dirty="0"/>
              <a:t> </a:t>
            </a:r>
            <a:r>
              <a:rPr lang="fr-FR" dirty="0" err="1"/>
              <a:t>editore</a:t>
            </a:r>
            <a:r>
              <a:rPr lang="fr-FR" dirty="0"/>
              <a:t>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00A67A-E4A8-4153-974A-8E84EADE6610}" type="slidenum">
              <a:rPr lang="fr-FR"/>
              <a:pPr>
                <a:defRPr/>
              </a:pPr>
              <a:t>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dirty="0" smtClean="0"/>
              <a:t>Forma </a:t>
            </a:r>
            <a:r>
              <a:rPr lang="fr-FR" altLang="fr-FR" dirty="0" err="1" smtClean="0"/>
              <a:t>della</a:t>
            </a:r>
            <a:r>
              <a:rPr lang="fr-FR" altLang="fr-FR" dirty="0" smtClean="0"/>
              <a:t> frase </a:t>
            </a:r>
            <a:r>
              <a:rPr lang="fr-FR" altLang="fr-FR" dirty="0" err="1" smtClean="0"/>
              <a:t>negativa</a:t>
            </a:r>
            <a:endParaRPr lang="fr-FR" altLang="fr-FR" dirty="0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fr-FR" altLang="fr-FR" b="1" dirty="0" smtClean="0">
                <a:sym typeface="Wingdings" panose="05000000000000000000" pitchFamily="2" charset="2"/>
              </a:rPr>
              <a:t>Tempi </a:t>
            </a:r>
            <a:r>
              <a:rPr lang="fr-FR" altLang="fr-FR" b="1" dirty="0" err="1" smtClean="0">
                <a:sym typeface="Wingdings" panose="05000000000000000000" pitchFamily="2" charset="2"/>
              </a:rPr>
              <a:t>semplici</a:t>
            </a:r>
            <a:r>
              <a:rPr lang="fr-FR" altLang="fr-FR" b="1" dirty="0" smtClean="0">
                <a:sym typeface="Wingdings" panose="05000000000000000000" pitchFamily="2" charset="2"/>
              </a:rPr>
              <a:t>: </a:t>
            </a:r>
            <a:endParaRPr lang="fr-FR" altLang="fr-FR" b="1" dirty="0">
              <a:sym typeface="Wingdings" panose="05000000000000000000" pitchFamily="2" charset="2"/>
            </a:endParaRPr>
          </a:p>
          <a:p>
            <a:pPr marL="0" indent="0" algn="ctr" eaLnBrk="1" hangingPunct="1">
              <a:buNone/>
              <a:defRPr/>
            </a:pPr>
            <a:endParaRPr lang="fr-FR" altLang="fr-FR" b="1" dirty="0" smtClean="0">
              <a:sym typeface="Wingdings" panose="05000000000000000000" pitchFamily="2" charset="2"/>
            </a:endParaRPr>
          </a:p>
          <a:p>
            <a:pPr marL="0" indent="0" algn="ctr" eaLnBrk="1" hangingPunct="1">
              <a:buNone/>
              <a:defRPr/>
            </a:pPr>
            <a:r>
              <a:rPr lang="fr-FR" altLang="fr-FR" dirty="0" err="1" smtClean="0">
                <a:sym typeface="Wingdings" panose="05000000000000000000" pitchFamily="2" charset="2"/>
              </a:rPr>
              <a:t>s</a:t>
            </a:r>
            <a:r>
              <a:rPr lang="fr-FR" altLang="fr-FR" dirty="0" err="1" smtClean="0"/>
              <a:t>oggetto</a:t>
            </a:r>
            <a:r>
              <a:rPr lang="fr-FR" altLang="fr-FR" dirty="0" smtClean="0"/>
              <a:t> </a:t>
            </a:r>
            <a:br>
              <a:rPr lang="fr-FR" altLang="fr-FR" dirty="0" smtClean="0"/>
            </a:br>
            <a:r>
              <a:rPr lang="fr-FR" altLang="fr-FR" dirty="0" smtClean="0"/>
              <a:t>+ </a:t>
            </a:r>
            <a:r>
              <a:rPr lang="fr-FR" altLang="fr-FR" b="1" i="1" dirty="0" smtClean="0">
                <a:solidFill>
                  <a:srgbClr val="FF0000"/>
                </a:solidFill>
              </a:rPr>
              <a:t>ne</a:t>
            </a:r>
            <a:r>
              <a:rPr lang="fr-FR" altLang="fr-FR" dirty="0" smtClean="0"/>
              <a:t>/</a:t>
            </a:r>
            <a:r>
              <a:rPr lang="fr-FR" altLang="fr-FR" b="1" i="1" dirty="0" smtClean="0">
                <a:solidFill>
                  <a:srgbClr val="FF0000"/>
                </a:solidFill>
              </a:rPr>
              <a:t>n’</a:t>
            </a:r>
            <a:r>
              <a:rPr lang="fr-FR" altLang="fr-FR" dirty="0" smtClean="0"/>
              <a:t> </a:t>
            </a:r>
            <a:br>
              <a:rPr lang="fr-FR" altLang="fr-FR" dirty="0" smtClean="0"/>
            </a:br>
            <a:r>
              <a:rPr lang="fr-FR" altLang="fr-FR" dirty="0" smtClean="0"/>
              <a:t>(+ </a:t>
            </a:r>
            <a:r>
              <a:rPr lang="fr-FR" altLang="fr-FR" dirty="0" err="1" smtClean="0"/>
              <a:t>pronome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riflessivo</a:t>
            </a:r>
            <a:r>
              <a:rPr lang="fr-FR" altLang="fr-FR" dirty="0" smtClean="0"/>
              <a:t>) </a:t>
            </a:r>
            <a:br>
              <a:rPr lang="fr-FR" altLang="fr-FR" dirty="0" smtClean="0"/>
            </a:br>
            <a:r>
              <a:rPr lang="fr-FR" altLang="fr-FR" dirty="0" smtClean="0"/>
              <a:t>+ </a:t>
            </a:r>
            <a:r>
              <a:rPr lang="fr-FR" altLang="fr-FR" dirty="0" err="1" smtClean="0"/>
              <a:t>verbo</a:t>
            </a:r>
            <a:r>
              <a:rPr lang="fr-FR" altLang="fr-FR" dirty="0" smtClean="0"/>
              <a:t> </a:t>
            </a:r>
            <a:br>
              <a:rPr lang="fr-FR" altLang="fr-FR" dirty="0" smtClean="0"/>
            </a:br>
            <a:r>
              <a:rPr lang="fr-FR" altLang="fr-FR" dirty="0" smtClean="0"/>
              <a:t>+ </a:t>
            </a:r>
            <a:r>
              <a:rPr lang="fr-FR" altLang="fr-FR" b="1" i="1" dirty="0" smtClean="0">
                <a:solidFill>
                  <a:srgbClr val="FF0000"/>
                </a:solidFill>
              </a:rPr>
              <a:t>pas</a:t>
            </a:r>
            <a:r>
              <a:rPr lang="fr-FR" altLang="fr-FR" dirty="0" smtClean="0"/>
              <a:t>/</a:t>
            </a:r>
            <a:r>
              <a:rPr lang="fr-FR" altLang="fr-FR" b="1" i="1" dirty="0" smtClean="0">
                <a:solidFill>
                  <a:srgbClr val="FF0000"/>
                </a:solidFill>
              </a:rPr>
              <a:t>plus</a:t>
            </a:r>
            <a:r>
              <a:rPr lang="fr-FR" altLang="fr-FR" dirty="0" smtClean="0"/>
              <a:t>/</a:t>
            </a:r>
            <a:r>
              <a:rPr lang="fr-FR" altLang="fr-FR" b="1" i="1" dirty="0" smtClean="0">
                <a:solidFill>
                  <a:srgbClr val="FF0000"/>
                </a:solidFill>
              </a:rPr>
              <a:t>rien</a:t>
            </a:r>
            <a:r>
              <a:rPr lang="fr-FR" altLang="fr-FR" dirty="0" smtClean="0"/>
              <a:t>/</a:t>
            </a:r>
            <a:r>
              <a:rPr lang="fr-FR" altLang="fr-FR" b="1" i="1" dirty="0" smtClean="0">
                <a:solidFill>
                  <a:srgbClr val="FF0000"/>
                </a:solidFill>
              </a:rPr>
              <a:t>jamais</a:t>
            </a:r>
            <a:endParaRPr lang="fr-FR" altLang="fr-FR" b="1" i="1" dirty="0">
              <a:solidFill>
                <a:srgbClr val="FF0000"/>
              </a:solidFill>
            </a:endParaRPr>
          </a:p>
          <a:p>
            <a:pPr marL="0" indent="0" algn="ctr" eaLnBrk="1" hangingPunct="1">
              <a:buNone/>
              <a:defRPr/>
            </a:pPr>
            <a:endParaRPr lang="fr-FR" altLang="fr-FR" i="1" dirty="0" smtClean="0"/>
          </a:p>
          <a:p>
            <a:pPr marL="0" indent="0" algn="ctr" eaLnBrk="1" hangingPunct="1">
              <a:buNone/>
              <a:defRPr/>
            </a:pPr>
            <a:r>
              <a:rPr lang="fr-FR" altLang="fr-FR" i="1" dirty="0" smtClean="0"/>
              <a:t/>
            </a:r>
            <a:br>
              <a:rPr lang="fr-FR" altLang="fr-FR" i="1" dirty="0" smtClean="0"/>
            </a:br>
            <a:r>
              <a:rPr lang="fr-FR" altLang="fr-FR" i="1" dirty="0" smtClean="0"/>
              <a:t>Je </a:t>
            </a:r>
            <a:r>
              <a:rPr lang="fr-FR" altLang="fr-FR" i="1" dirty="0" smtClean="0">
                <a:solidFill>
                  <a:srgbClr val="FF0000"/>
                </a:solidFill>
              </a:rPr>
              <a:t>ne</a:t>
            </a:r>
            <a:r>
              <a:rPr lang="fr-FR" altLang="fr-FR" i="1" dirty="0" smtClean="0"/>
              <a:t> parle </a:t>
            </a:r>
            <a:r>
              <a:rPr lang="fr-FR" altLang="fr-FR" i="1" dirty="0" smtClean="0">
                <a:solidFill>
                  <a:srgbClr val="FF0000"/>
                </a:solidFill>
              </a:rPr>
              <a:t>pas</a:t>
            </a:r>
            <a:r>
              <a:rPr lang="fr-FR" altLang="fr-FR" i="1" dirty="0" smtClean="0"/>
              <a:t> allemand.</a:t>
            </a:r>
          </a:p>
          <a:p>
            <a:pPr marL="0" indent="0" algn="ctr" eaLnBrk="1" hangingPunct="1">
              <a:buNone/>
              <a:defRPr/>
            </a:pPr>
            <a:r>
              <a:rPr lang="fr-FR" altLang="fr-FR" i="1" dirty="0" smtClean="0"/>
              <a:t>Je </a:t>
            </a:r>
            <a:r>
              <a:rPr lang="fr-FR" altLang="fr-FR" i="1" dirty="0">
                <a:solidFill>
                  <a:srgbClr val="FF0000"/>
                </a:solidFill>
              </a:rPr>
              <a:t>ne</a:t>
            </a:r>
            <a:r>
              <a:rPr lang="fr-FR" altLang="fr-FR" i="1" dirty="0"/>
              <a:t> m’appelle </a:t>
            </a:r>
            <a:r>
              <a:rPr lang="fr-FR" altLang="fr-FR" i="1" dirty="0">
                <a:solidFill>
                  <a:srgbClr val="FF0000"/>
                </a:solidFill>
              </a:rPr>
              <a:t>pas</a:t>
            </a:r>
            <a:r>
              <a:rPr lang="fr-FR" altLang="fr-FR" i="1" dirty="0"/>
              <a:t> Marie.</a:t>
            </a:r>
          </a:p>
          <a:p>
            <a:pPr marL="0" indent="0" algn="ctr" eaLnBrk="1" hangingPunct="1">
              <a:buNone/>
              <a:defRPr/>
            </a:pPr>
            <a:endParaRPr lang="fr-FR" altLang="fr-FR" i="1" dirty="0" smtClean="0"/>
          </a:p>
          <a:p>
            <a:pPr marL="0" indent="0" eaLnBrk="1" hangingPunct="1">
              <a:buNone/>
              <a:defRPr/>
            </a:pPr>
            <a:endParaRPr lang="fr-FR" altLang="fr-FR" i="1" dirty="0"/>
          </a:p>
          <a:p>
            <a:pPr marL="0" indent="0" eaLnBrk="1" hangingPunct="1">
              <a:buNone/>
              <a:defRPr/>
            </a:pPr>
            <a:endParaRPr lang="fr-FR" altLang="fr-FR" i="1" dirty="0" smtClean="0"/>
          </a:p>
          <a:p>
            <a:pPr marL="0" indent="0" eaLnBrk="1" hangingPunct="1">
              <a:buNone/>
              <a:defRPr/>
            </a:pPr>
            <a:endParaRPr lang="fr-FR" altLang="fr-FR" b="1" i="1" dirty="0">
              <a:solidFill>
                <a:srgbClr val="FF0000"/>
              </a:solidFill>
            </a:endParaRPr>
          </a:p>
          <a:p>
            <a:pPr marL="0" indent="0" eaLnBrk="1" hangingPunct="1">
              <a:buNone/>
              <a:defRPr/>
            </a:pPr>
            <a:endParaRPr lang="fr-FR" altLang="fr-FR" b="1" i="1" dirty="0" smtClean="0">
              <a:solidFill>
                <a:srgbClr val="FF0000"/>
              </a:solidFill>
            </a:endParaRPr>
          </a:p>
          <a:p>
            <a:pPr marL="0" indent="0" eaLnBrk="1" hangingPunct="1">
              <a:buNone/>
              <a:defRPr/>
            </a:pPr>
            <a:endParaRPr lang="fr-FR" altLang="fr-FR" b="1" i="1" dirty="0">
              <a:solidFill>
                <a:srgbClr val="FF0000"/>
              </a:solidFill>
            </a:endParaRPr>
          </a:p>
          <a:p>
            <a:pPr marL="0" indent="0" eaLnBrk="1" hangingPunct="1">
              <a:buNone/>
              <a:defRPr/>
            </a:pPr>
            <a:endParaRPr lang="fr-FR" altLang="fr-FR" b="1" i="1" dirty="0" smtClean="0">
              <a:solidFill>
                <a:srgbClr val="FF0000"/>
              </a:solidFill>
            </a:endParaRPr>
          </a:p>
          <a:p>
            <a:pPr marL="0" indent="0" eaLnBrk="1" hangingPunct="1">
              <a:buNone/>
              <a:defRPr/>
            </a:pPr>
            <a:endParaRPr lang="fr-FR" altLang="fr-FR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buNone/>
              <a:defRPr/>
            </a:pPr>
            <a:endParaRPr lang="fr-FR" altLang="fr-FR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buNone/>
              <a:defRPr/>
            </a:pPr>
            <a:endParaRPr lang="fr-FR" altLang="fr-FR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err="1"/>
              <a:t>Crépieux</a:t>
            </a:r>
            <a:r>
              <a:rPr lang="fr-FR" dirty="0"/>
              <a:t> et al., </a:t>
            </a:r>
            <a:r>
              <a:rPr lang="fr-FR" i="1" dirty="0"/>
              <a:t>Un, deux, trois... grammaire!</a:t>
            </a:r>
            <a:r>
              <a:rPr lang="fr-FR" dirty="0"/>
              <a:t>, </a:t>
            </a:r>
            <a:r>
              <a:rPr lang="fr-FR" dirty="0" err="1"/>
              <a:t>Zanichelli</a:t>
            </a:r>
            <a:r>
              <a:rPr lang="fr-FR" dirty="0"/>
              <a:t> </a:t>
            </a:r>
            <a:r>
              <a:rPr lang="fr-FR" dirty="0" err="1"/>
              <a:t>editore</a:t>
            </a:r>
            <a:r>
              <a:rPr lang="fr-FR" dirty="0"/>
              <a:t>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FF60259-1F75-4281-9361-9CA4E32360BA}" type="slidenum">
              <a:rPr lang="fr-FR"/>
              <a:pPr>
                <a:defRPr/>
              </a:pPr>
              <a:t>4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Forma della frase negativa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fr-FR" altLang="fr-FR" b="1" dirty="0"/>
              <a:t>Tempi </a:t>
            </a:r>
            <a:r>
              <a:rPr lang="fr-FR" altLang="fr-FR" b="1" dirty="0" err="1"/>
              <a:t>composti</a:t>
            </a:r>
            <a:r>
              <a:rPr lang="fr-FR" altLang="fr-FR" b="1" dirty="0"/>
              <a:t>:</a:t>
            </a:r>
            <a:r>
              <a:rPr lang="fr-FR" altLang="fr-FR" dirty="0"/>
              <a:t> </a:t>
            </a:r>
          </a:p>
          <a:p>
            <a:pPr marL="0" indent="0" algn="ctr" eaLnBrk="1" hangingPunct="1">
              <a:buNone/>
              <a:defRPr/>
            </a:pPr>
            <a:endParaRPr lang="fr-FR" altLang="fr-FR" dirty="0"/>
          </a:p>
          <a:p>
            <a:pPr marL="0" indent="0" algn="ctr" eaLnBrk="1" hangingPunct="1">
              <a:buNone/>
              <a:defRPr/>
            </a:pPr>
            <a:r>
              <a:rPr lang="fr-FR" altLang="fr-FR" dirty="0" err="1" smtClean="0"/>
              <a:t>soggetto</a:t>
            </a:r>
            <a:r>
              <a:rPr lang="fr-FR" altLang="fr-FR" dirty="0" smtClean="0"/>
              <a:t> </a:t>
            </a:r>
            <a:br>
              <a:rPr lang="fr-FR" altLang="fr-FR" dirty="0" smtClean="0"/>
            </a:br>
            <a:r>
              <a:rPr lang="fr-FR" altLang="fr-FR" dirty="0" smtClean="0"/>
              <a:t>+ </a:t>
            </a:r>
            <a:r>
              <a:rPr lang="fr-FR" altLang="fr-FR" b="1" i="1" dirty="0">
                <a:solidFill>
                  <a:srgbClr val="FF0000"/>
                </a:solidFill>
              </a:rPr>
              <a:t>ne</a:t>
            </a:r>
            <a:r>
              <a:rPr lang="fr-FR" altLang="fr-FR" dirty="0"/>
              <a:t>/</a:t>
            </a:r>
            <a:r>
              <a:rPr lang="fr-FR" altLang="fr-FR" b="1" i="1" dirty="0">
                <a:solidFill>
                  <a:srgbClr val="FF0000"/>
                </a:solidFill>
              </a:rPr>
              <a:t>n’</a:t>
            </a:r>
            <a:r>
              <a:rPr lang="fr-FR" altLang="fr-FR" dirty="0">
                <a:solidFill>
                  <a:srgbClr val="FF0000"/>
                </a:solidFill>
              </a:rPr>
              <a:t> </a:t>
            </a:r>
            <a:r>
              <a:rPr lang="fr-FR" altLang="fr-FR" dirty="0" smtClean="0">
                <a:solidFill>
                  <a:srgbClr val="FF0000"/>
                </a:solidFill>
              </a:rPr>
              <a:t/>
            </a:r>
            <a:br>
              <a:rPr lang="fr-FR" altLang="fr-FR" dirty="0" smtClean="0">
                <a:solidFill>
                  <a:srgbClr val="FF0000"/>
                </a:solidFill>
              </a:rPr>
            </a:br>
            <a:r>
              <a:rPr lang="fr-FR" altLang="fr-FR" dirty="0" smtClean="0"/>
              <a:t>(+ </a:t>
            </a:r>
            <a:r>
              <a:rPr lang="fr-FR" altLang="fr-FR" dirty="0" err="1"/>
              <a:t>pronome</a:t>
            </a:r>
            <a:r>
              <a:rPr lang="fr-FR" altLang="fr-FR" dirty="0"/>
              <a:t> </a:t>
            </a:r>
            <a:r>
              <a:rPr lang="fr-FR" altLang="fr-FR" dirty="0" err="1"/>
              <a:t>riflessivo</a:t>
            </a:r>
            <a:r>
              <a:rPr lang="fr-FR" altLang="fr-FR" dirty="0"/>
              <a:t>) </a:t>
            </a:r>
            <a:r>
              <a:rPr lang="fr-FR" altLang="fr-FR" dirty="0" smtClean="0"/>
              <a:t/>
            </a:r>
            <a:br>
              <a:rPr lang="fr-FR" altLang="fr-FR" dirty="0" smtClean="0"/>
            </a:br>
            <a:r>
              <a:rPr lang="fr-FR" altLang="fr-FR" dirty="0" smtClean="0"/>
              <a:t>+ </a:t>
            </a:r>
            <a:r>
              <a:rPr lang="fr-FR" altLang="fr-FR" dirty="0" err="1"/>
              <a:t>ausiliare</a:t>
            </a:r>
            <a:r>
              <a:rPr lang="fr-FR" altLang="fr-FR" dirty="0"/>
              <a:t> </a:t>
            </a:r>
            <a:r>
              <a:rPr lang="fr-FR" altLang="fr-FR" dirty="0" smtClean="0"/>
              <a:t/>
            </a:r>
            <a:br>
              <a:rPr lang="fr-FR" altLang="fr-FR" dirty="0" smtClean="0"/>
            </a:br>
            <a:r>
              <a:rPr lang="fr-FR" altLang="fr-FR" dirty="0" smtClean="0"/>
              <a:t>+ </a:t>
            </a:r>
            <a:r>
              <a:rPr lang="fr-FR" altLang="fr-FR" b="1" i="1" dirty="0" smtClean="0">
                <a:solidFill>
                  <a:srgbClr val="FF0000"/>
                </a:solidFill>
              </a:rPr>
              <a:t>pas</a:t>
            </a:r>
            <a:r>
              <a:rPr lang="fr-FR" altLang="fr-FR" dirty="0" smtClean="0"/>
              <a:t>/</a:t>
            </a:r>
            <a:r>
              <a:rPr lang="fr-FR" altLang="fr-FR" b="1" i="1" dirty="0" smtClean="0">
                <a:solidFill>
                  <a:srgbClr val="FF0000"/>
                </a:solidFill>
              </a:rPr>
              <a:t>plus</a:t>
            </a:r>
            <a:r>
              <a:rPr lang="fr-FR" altLang="fr-FR" dirty="0" smtClean="0"/>
              <a:t>/</a:t>
            </a:r>
            <a:r>
              <a:rPr lang="fr-FR" altLang="fr-FR" b="1" i="1" dirty="0" smtClean="0">
                <a:solidFill>
                  <a:srgbClr val="FF0000"/>
                </a:solidFill>
              </a:rPr>
              <a:t>rien</a:t>
            </a:r>
            <a:r>
              <a:rPr lang="fr-FR" altLang="fr-FR" dirty="0" smtClean="0"/>
              <a:t>/</a:t>
            </a:r>
            <a:r>
              <a:rPr lang="fr-FR" altLang="fr-FR" b="1" i="1" dirty="0" smtClean="0">
                <a:solidFill>
                  <a:srgbClr val="FF0000"/>
                </a:solidFill>
              </a:rPr>
              <a:t>jamais</a:t>
            </a:r>
            <a:r>
              <a:rPr lang="fr-FR" altLang="fr-FR" dirty="0" smtClean="0"/>
              <a:t> </a:t>
            </a:r>
            <a:br>
              <a:rPr lang="fr-FR" altLang="fr-FR" dirty="0" smtClean="0"/>
            </a:br>
            <a:r>
              <a:rPr lang="fr-FR" altLang="fr-FR" dirty="0" smtClean="0"/>
              <a:t>+ </a:t>
            </a:r>
            <a:r>
              <a:rPr lang="fr-FR" altLang="fr-FR" dirty="0" err="1"/>
              <a:t>participio</a:t>
            </a:r>
            <a:r>
              <a:rPr lang="fr-FR" altLang="fr-FR" dirty="0"/>
              <a:t> </a:t>
            </a:r>
            <a:r>
              <a:rPr lang="fr-FR" altLang="fr-FR" dirty="0" err="1"/>
              <a:t>passato</a:t>
            </a:r>
            <a:endParaRPr lang="fr-FR" altLang="fr-FR" b="1" i="1" dirty="0">
              <a:solidFill>
                <a:srgbClr val="FF0000"/>
              </a:solidFill>
            </a:endParaRPr>
          </a:p>
          <a:p>
            <a:pPr marL="0" indent="0" algn="ctr" eaLnBrk="1" hangingPunct="1">
              <a:buNone/>
              <a:defRPr/>
            </a:pPr>
            <a:endParaRPr lang="fr-FR" altLang="fr-FR" b="1" i="1" dirty="0">
              <a:solidFill>
                <a:srgbClr val="FF0000"/>
              </a:solidFill>
            </a:endParaRPr>
          </a:p>
          <a:p>
            <a:pPr marL="0" indent="0" algn="ctr" eaLnBrk="1" hangingPunct="1">
              <a:buNone/>
              <a:defRPr/>
            </a:pPr>
            <a:r>
              <a:rPr lang="fr-FR" altLang="fr-FR" i="1" dirty="0"/>
              <a:t>Je </a:t>
            </a:r>
            <a:r>
              <a:rPr lang="fr-FR" altLang="fr-FR" i="1" dirty="0">
                <a:solidFill>
                  <a:srgbClr val="FF0000"/>
                </a:solidFill>
              </a:rPr>
              <a:t>n’</a:t>
            </a:r>
            <a:r>
              <a:rPr lang="fr-FR" altLang="fr-FR" i="1" dirty="0"/>
              <a:t>ai </a:t>
            </a:r>
            <a:r>
              <a:rPr lang="fr-FR" altLang="fr-FR" i="1" dirty="0">
                <a:solidFill>
                  <a:srgbClr val="FF0000"/>
                </a:solidFill>
              </a:rPr>
              <a:t>pas</a:t>
            </a:r>
            <a:r>
              <a:rPr lang="fr-FR" altLang="fr-FR" i="1" dirty="0"/>
              <a:t> terminé mon </a:t>
            </a:r>
            <a:r>
              <a:rPr lang="fr-FR" altLang="fr-FR" i="1" dirty="0" smtClean="0"/>
              <a:t>dessin.</a:t>
            </a:r>
            <a:endParaRPr lang="fr-FR" altLang="fr-FR" i="1" dirty="0"/>
          </a:p>
          <a:p>
            <a:pPr marL="0" indent="0" algn="ctr" eaLnBrk="1" hangingPunct="1">
              <a:buNone/>
              <a:defRPr/>
            </a:pPr>
            <a:r>
              <a:rPr lang="fr-FR" altLang="fr-FR" i="1" dirty="0" smtClean="0"/>
              <a:t>Je </a:t>
            </a:r>
            <a:r>
              <a:rPr lang="fr-FR" altLang="fr-FR" i="1" dirty="0">
                <a:solidFill>
                  <a:srgbClr val="FF0000"/>
                </a:solidFill>
              </a:rPr>
              <a:t>ne</a:t>
            </a:r>
            <a:r>
              <a:rPr lang="fr-FR" altLang="fr-FR" i="1" dirty="0"/>
              <a:t> me suis </a:t>
            </a:r>
            <a:r>
              <a:rPr lang="fr-FR" altLang="fr-FR" i="1" dirty="0">
                <a:solidFill>
                  <a:srgbClr val="FF0000"/>
                </a:solidFill>
              </a:rPr>
              <a:t>pas</a:t>
            </a:r>
            <a:r>
              <a:rPr lang="fr-FR" altLang="fr-FR" i="1" dirty="0"/>
              <a:t> </a:t>
            </a:r>
            <a:r>
              <a:rPr lang="fr-FR" altLang="fr-FR" i="1" dirty="0" smtClean="0"/>
              <a:t>coiffée ce matin.</a:t>
            </a:r>
            <a:endParaRPr lang="fr-FR" altLang="fr-FR" i="1" dirty="0"/>
          </a:p>
          <a:p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err="1"/>
              <a:t>Crépieux</a:t>
            </a:r>
            <a:r>
              <a:rPr lang="fr-FR" dirty="0"/>
              <a:t> et al., </a:t>
            </a:r>
            <a:r>
              <a:rPr lang="fr-FR" i="1" dirty="0"/>
              <a:t>Un, deux, trois... grammaire!</a:t>
            </a:r>
            <a:r>
              <a:rPr lang="fr-FR" dirty="0"/>
              <a:t>, </a:t>
            </a:r>
            <a:r>
              <a:rPr lang="fr-FR" dirty="0" err="1"/>
              <a:t>Zanichelli</a:t>
            </a:r>
            <a:r>
              <a:rPr lang="fr-FR" dirty="0"/>
              <a:t> </a:t>
            </a:r>
            <a:r>
              <a:rPr lang="fr-FR" dirty="0" err="1"/>
              <a:t>editore</a:t>
            </a:r>
            <a:r>
              <a:rPr lang="fr-FR" dirty="0"/>
              <a:t>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071BCF9-AA25-4889-BC63-55C2DC52B365}" type="slidenum">
              <a:rPr lang="fr-FR" smtClean="0"/>
              <a:pPr>
                <a:defRPr/>
              </a:pPr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6422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Forma della frase negativa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fr-FR" altLang="fr-FR" b="1" dirty="0" smtClean="0"/>
              <a:t>Con </a:t>
            </a:r>
            <a:r>
              <a:rPr lang="fr-FR" altLang="fr-FR" b="1" dirty="0" err="1" smtClean="0"/>
              <a:t>verbo</a:t>
            </a:r>
            <a:r>
              <a:rPr lang="fr-FR" altLang="fr-FR" b="1" dirty="0" smtClean="0"/>
              <a:t> </a:t>
            </a:r>
            <a:r>
              <a:rPr lang="fr-FR" altLang="fr-FR" b="1" dirty="0" err="1" smtClean="0"/>
              <a:t>all’infinito</a:t>
            </a:r>
            <a:r>
              <a:rPr lang="fr-FR" altLang="fr-FR" b="1" dirty="0" smtClean="0"/>
              <a:t>:</a:t>
            </a:r>
            <a:r>
              <a:rPr lang="fr-FR" altLang="fr-FR" dirty="0" smtClean="0"/>
              <a:t> </a:t>
            </a:r>
            <a:endParaRPr lang="fr-FR" altLang="fr-FR" dirty="0"/>
          </a:p>
          <a:p>
            <a:pPr marL="0" indent="0" algn="ctr" eaLnBrk="1" hangingPunct="1">
              <a:buNone/>
              <a:defRPr/>
            </a:pPr>
            <a:endParaRPr lang="fr-FR" altLang="fr-FR" dirty="0"/>
          </a:p>
          <a:p>
            <a:pPr marL="0" indent="0" algn="ctr" eaLnBrk="1" hangingPunct="1">
              <a:buNone/>
              <a:defRPr/>
            </a:pPr>
            <a:r>
              <a:rPr lang="fr-FR" altLang="fr-FR" dirty="0" err="1" smtClean="0"/>
              <a:t>soggetto</a:t>
            </a:r>
            <a:r>
              <a:rPr lang="fr-FR" altLang="fr-FR" dirty="0" smtClean="0"/>
              <a:t> </a:t>
            </a:r>
            <a:br>
              <a:rPr lang="fr-FR" altLang="fr-FR" dirty="0" smtClean="0"/>
            </a:br>
            <a:r>
              <a:rPr lang="fr-FR" altLang="fr-FR" dirty="0" smtClean="0"/>
              <a:t>+ </a:t>
            </a:r>
            <a:r>
              <a:rPr lang="fr-FR" altLang="fr-FR" b="1" i="1" dirty="0">
                <a:solidFill>
                  <a:srgbClr val="FF0000"/>
                </a:solidFill>
              </a:rPr>
              <a:t>ne</a:t>
            </a:r>
            <a:r>
              <a:rPr lang="fr-FR" altLang="fr-FR" dirty="0"/>
              <a:t>/</a:t>
            </a:r>
            <a:r>
              <a:rPr lang="fr-FR" altLang="fr-FR" b="1" i="1" dirty="0">
                <a:solidFill>
                  <a:srgbClr val="FF0000"/>
                </a:solidFill>
              </a:rPr>
              <a:t>n’</a:t>
            </a:r>
            <a:r>
              <a:rPr lang="fr-FR" altLang="fr-FR" dirty="0">
                <a:solidFill>
                  <a:srgbClr val="FF0000"/>
                </a:solidFill>
              </a:rPr>
              <a:t> </a:t>
            </a:r>
            <a:r>
              <a:rPr lang="fr-FR" altLang="fr-FR" dirty="0" smtClean="0"/>
              <a:t/>
            </a:r>
            <a:br>
              <a:rPr lang="fr-FR" altLang="fr-FR" dirty="0" smtClean="0"/>
            </a:br>
            <a:r>
              <a:rPr lang="fr-FR" altLang="fr-FR" dirty="0" smtClean="0"/>
              <a:t>+ </a:t>
            </a:r>
            <a:r>
              <a:rPr lang="fr-FR" altLang="fr-FR" dirty="0" err="1" smtClean="0"/>
              <a:t>verbo</a:t>
            </a:r>
            <a:r>
              <a:rPr lang="fr-FR" altLang="fr-FR" dirty="0" smtClean="0"/>
              <a:t> </a:t>
            </a:r>
            <a:br>
              <a:rPr lang="fr-FR" altLang="fr-FR" dirty="0" smtClean="0"/>
            </a:br>
            <a:r>
              <a:rPr lang="fr-FR" altLang="fr-FR" dirty="0" smtClean="0"/>
              <a:t>+ </a:t>
            </a:r>
            <a:r>
              <a:rPr lang="fr-FR" altLang="fr-FR" b="1" i="1" dirty="0" smtClean="0">
                <a:solidFill>
                  <a:srgbClr val="FF0000"/>
                </a:solidFill>
              </a:rPr>
              <a:t>pas</a:t>
            </a:r>
            <a:r>
              <a:rPr lang="fr-FR" altLang="fr-FR" dirty="0" smtClean="0"/>
              <a:t>/</a:t>
            </a:r>
            <a:r>
              <a:rPr lang="fr-FR" altLang="fr-FR" b="1" i="1" dirty="0" smtClean="0">
                <a:solidFill>
                  <a:srgbClr val="FF0000"/>
                </a:solidFill>
              </a:rPr>
              <a:t>plus</a:t>
            </a:r>
            <a:r>
              <a:rPr lang="fr-FR" altLang="fr-FR" dirty="0" smtClean="0"/>
              <a:t>/</a:t>
            </a:r>
            <a:r>
              <a:rPr lang="fr-FR" altLang="fr-FR" b="1" i="1" dirty="0" smtClean="0">
                <a:solidFill>
                  <a:srgbClr val="FF0000"/>
                </a:solidFill>
              </a:rPr>
              <a:t>rien</a:t>
            </a:r>
            <a:r>
              <a:rPr lang="fr-FR" altLang="fr-FR" dirty="0" smtClean="0"/>
              <a:t>/</a:t>
            </a:r>
            <a:r>
              <a:rPr lang="fr-FR" altLang="fr-FR" b="1" i="1" dirty="0" smtClean="0">
                <a:solidFill>
                  <a:srgbClr val="FF0000"/>
                </a:solidFill>
              </a:rPr>
              <a:t>jamais</a:t>
            </a:r>
            <a:r>
              <a:rPr lang="fr-FR" altLang="fr-FR" dirty="0" smtClean="0"/>
              <a:t> </a:t>
            </a:r>
            <a:br>
              <a:rPr lang="fr-FR" altLang="fr-FR" dirty="0" smtClean="0"/>
            </a:br>
            <a:r>
              <a:rPr lang="fr-FR" altLang="fr-FR" dirty="0" smtClean="0"/>
              <a:t>+ </a:t>
            </a:r>
            <a:r>
              <a:rPr lang="fr-FR" altLang="fr-FR" dirty="0" err="1" smtClean="0"/>
              <a:t>infinito</a:t>
            </a:r>
            <a:endParaRPr lang="fr-FR" altLang="fr-FR" b="1" i="1" dirty="0">
              <a:solidFill>
                <a:srgbClr val="FF0000"/>
              </a:solidFill>
            </a:endParaRPr>
          </a:p>
          <a:p>
            <a:pPr marL="0" indent="0" algn="ctr" eaLnBrk="1" hangingPunct="1">
              <a:buNone/>
              <a:defRPr/>
            </a:pPr>
            <a:endParaRPr lang="fr-FR" altLang="fr-FR" b="1" i="1" dirty="0">
              <a:solidFill>
                <a:srgbClr val="FF0000"/>
              </a:solidFill>
            </a:endParaRPr>
          </a:p>
          <a:p>
            <a:pPr marL="0" indent="0" algn="ctr" eaLnBrk="1" hangingPunct="1">
              <a:buNone/>
              <a:defRPr/>
            </a:pPr>
            <a:r>
              <a:rPr lang="fr-FR" altLang="fr-FR" i="1" dirty="0" smtClean="0"/>
              <a:t>Vous </a:t>
            </a:r>
            <a:r>
              <a:rPr lang="fr-FR" altLang="fr-FR" i="1" dirty="0" smtClean="0">
                <a:solidFill>
                  <a:srgbClr val="FF0000"/>
                </a:solidFill>
              </a:rPr>
              <a:t>n’</a:t>
            </a:r>
            <a:r>
              <a:rPr lang="fr-FR" altLang="fr-FR" i="1" dirty="0" smtClean="0"/>
              <a:t>allez </a:t>
            </a:r>
            <a:r>
              <a:rPr lang="fr-FR" altLang="fr-FR" i="1" dirty="0">
                <a:solidFill>
                  <a:srgbClr val="FF0000"/>
                </a:solidFill>
              </a:rPr>
              <a:t>pas</a:t>
            </a:r>
            <a:r>
              <a:rPr lang="fr-FR" altLang="fr-FR" i="1" dirty="0"/>
              <a:t> </a:t>
            </a:r>
            <a:r>
              <a:rPr lang="fr-FR" altLang="fr-FR" i="1" dirty="0" smtClean="0"/>
              <a:t>aider les autres ? </a:t>
            </a:r>
            <a:br>
              <a:rPr lang="fr-FR" altLang="fr-FR" i="1" dirty="0" smtClean="0"/>
            </a:br>
            <a:r>
              <a:rPr lang="fr-FR" altLang="fr-FR" i="1" dirty="0" smtClean="0"/>
              <a:t>Tu </a:t>
            </a:r>
            <a:r>
              <a:rPr lang="fr-FR" altLang="fr-FR" i="1" dirty="0">
                <a:solidFill>
                  <a:srgbClr val="FF0000"/>
                </a:solidFill>
              </a:rPr>
              <a:t>ne</a:t>
            </a:r>
            <a:r>
              <a:rPr lang="fr-FR" altLang="fr-FR" i="1" dirty="0"/>
              <a:t> </a:t>
            </a:r>
            <a:r>
              <a:rPr lang="fr-FR" altLang="fr-FR" i="1" dirty="0" smtClean="0"/>
              <a:t>dois </a:t>
            </a:r>
            <a:r>
              <a:rPr lang="fr-FR" altLang="fr-FR" i="1" dirty="0" smtClean="0">
                <a:solidFill>
                  <a:srgbClr val="FF0000"/>
                </a:solidFill>
              </a:rPr>
              <a:t>pas</a:t>
            </a:r>
            <a:r>
              <a:rPr lang="fr-FR" altLang="fr-FR" i="1" dirty="0" smtClean="0"/>
              <a:t> renoncer à tes rêves.</a:t>
            </a:r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err="1"/>
              <a:t>Crépieux</a:t>
            </a:r>
            <a:r>
              <a:rPr lang="fr-FR" dirty="0"/>
              <a:t> et al., </a:t>
            </a:r>
            <a:r>
              <a:rPr lang="fr-FR" i="1" dirty="0"/>
              <a:t>Un, deux, trois... grammaire!</a:t>
            </a:r>
            <a:r>
              <a:rPr lang="fr-FR" dirty="0"/>
              <a:t>, </a:t>
            </a:r>
            <a:r>
              <a:rPr lang="fr-FR" dirty="0" err="1"/>
              <a:t>Zanichelli</a:t>
            </a:r>
            <a:r>
              <a:rPr lang="fr-FR" dirty="0"/>
              <a:t> </a:t>
            </a:r>
            <a:r>
              <a:rPr lang="fr-FR" dirty="0" err="1"/>
              <a:t>editore</a:t>
            </a:r>
            <a:r>
              <a:rPr lang="fr-FR" dirty="0"/>
              <a:t>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071BCF9-AA25-4889-BC63-55C2DC52B365}" type="slidenum">
              <a:rPr lang="fr-FR" smtClean="0"/>
              <a:pPr>
                <a:defRPr/>
              </a:pPr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73675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Forma della frase negativa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fr-FR" altLang="fr-FR" b="1" dirty="0" smtClean="0"/>
              <a:t>Con </a:t>
            </a:r>
            <a:r>
              <a:rPr lang="fr-FR" altLang="fr-FR" b="1" dirty="0" err="1" smtClean="0"/>
              <a:t>verbo</a:t>
            </a:r>
            <a:r>
              <a:rPr lang="fr-FR" altLang="fr-FR" b="1" dirty="0" smtClean="0"/>
              <a:t> </a:t>
            </a:r>
            <a:r>
              <a:rPr lang="fr-FR" altLang="fr-FR" b="1" dirty="0" err="1" smtClean="0"/>
              <a:t>all’infinito</a:t>
            </a:r>
            <a:r>
              <a:rPr lang="fr-FR" altLang="fr-FR" b="1" dirty="0" smtClean="0"/>
              <a:t> </a:t>
            </a:r>
            <a:r>
              <a:rPr lang="fr-FR" altLang="fr-FR" b="1" dirty="0" err="1" smtClean="0"/>
              <a:t>negativo</a:t>
            </a:r>
            <a:r>
              <a:rPr lang="fr-FR" altLang="fr-FR" b="1" dirty="0" smtClean="0"/>
              <a:t>:</a:t>
            </a:r>
            <a:r>
              <a:rPr lang="fr-FR" altLang="fr-FR" dirty="0" smtClean="0"/>
              <a:t> </a:t>
            </a:r>
            <a:endParaRPr lang="fr-FR" altLang="fr-FR" dirty="0"/>
          </a:p>
          <a:p>
            <a:pPr marL="0" indent="0" algn="ctr" eaLnBrk="1" hangingPunct="1">
              <a:buNone/>
              <a:defRPr/>
            </a:pPr>
            <a:endParaRPr lang="fr-FR" altLang="fr-FR" dirty="0"/>
          </a:p>
          <a:p>
            <a:pPr marL="0" indent="0" algn="ctr" eaLnBrk="1" hangingPunct="1">
              <a:buNone/>
              <a:defRPr/>
            </a:pPr>
            <a:r>
              <a:rPr lang="fr-FR" altLang="fr-FR" dirty="0" err="1" smtClean="0"/>
              <a:t>soggetto</a:t>
            </a:r>
            <a:r>
              <a:rPr lang="fr-FR" altLang="fr-FR" dirty="0" smtClean="0"/>
              <a:t> </a:t>
            </a:r>
            <a:br>
              <a:rPr lang="fr-FR" altLang="fr-FR" dirty="0" smtClean="0"/>
            </a:br>
            <a:r>
              <a:rPr lang="fr-FR" altLang="fr-FR" dirty="0" smtClean="0"/>
              <a:t>+ </a:t>
            </a:r>
            <a:r>
              <a:rPr lang="fr-FR" altLang="fr-FR" dirty="0" err="1" smtClean="0"/>
              <a:t>verbo</a:t>
            </a:r>
            <a:r>
              <a:rPr lang="fr-FR" altLang="fr-FR" dirty="0" smtClean="0"/>
              <a:t> </a:t>
            </a:r>
            <a:r>
              <a:rPr lang="fr-FR" altLang="fr-FR" dirty="0"/>
              <a:t/>
            </a:r>
            <a:br>
              <a:rPr lang="fr-FR" altLang="fr-FR" dirty="0"/>
            </a:br>
            <a:r>
              <a:rPr lang="fr-FR" altLang="fr-FR" dirty="0"/>
              <a:t>+ </a:t>
            </a:r>
            <a:r>
              <a:rPr lang="fr-FR" altLang="fr-FR" b="1" i="1" dirty="0" smtClean="0">
                <a:solidFill>
                  <a:srgbClr val="FF0000"/>
                </a:solidFill>
              </a:rPr>
              <a:t>ne</a:t>
            </a:r>
            <a:r>
              <a:rPr lang="fr-FR" altLang="fr-FR" dirty="0" smtClean="0"/>
              <a:t/>
            </a:r>
            <a:br>
              <a:rPr lang="fr-FR" altLang="fr-FR" dirty="0" smtClean="0"/>
            </a:br>
            <a:r>
              <a:rPr lang="fr-FR" altLang="fr-FR" dirty="0" smtClean="0"/>
              <a:t>+ </a:t>
            </a:r>
            <a:r>
              <a:rPr lang="fr-FR" altLang="fr-FR" b="1" i="1" dirty="0" smtClean="0">
                <a:solidFill>
                  <a:srgbClr val="FF0000"/>
                </a:solidFill>
              </a:rPr>
              <a:t>pas</a:t>
            </a:r>
            <a:r>
              <a:rPr lang="fr-FR" altLang="fr-FR" dirty="0" smtClean="0"/>
              <a:t>/</a:t>
            </a:r>
            <a:r>
              <a:rPr lang="fr-FR" altLang="fr-FR" b="1" i="1" dirty="0" smtClean="0">
                <a:solidFill>
                  <a:srgbClr val="FF0000"/>
                </a:solidFill>
              </a:rPr>
              <a:t>plus</a:t>
            </a:r>
            <a:r>
              <a:rPr lang="fr-FR" altLang="fr-FR" dirty="0" smtClean="0"/>
              <a:t>/</a:t>
            </a:r>
            <a:r>
              <a:rPr lang="fr-FR" altLang="fr-FR" b="1" i="1" dirty="0" smtClean="0">
                <a:solidFill>
                  <a:srgbClr val="FF0000"/>
                </a:solidFill>
              </a:rPr>
              <a:t>rien</a:t>
            </a:r>
            <a:r>
              <a:rPr lang="fr-FR" altLang="fr-FR" dirty="0" smtClean="0"/>
              <a:t>/</a:t>
            </a:r>
            <a:r>
              <a:rPr lang="fr-FR" altLang="fr-FR" b="1" i="1" dirty="0" smtClean="0">
                <a:solidFill>
                  <a:srgbClr val="FF0000"/>
                </a:solidFill>
              </a:rPr>
              <a:t>jamais</a:t>
            </a:r>
            <a:r>
              <a:rPr lang="fr-FR" altLang="fr-FR" dirty="0" smtClean="0"/>
              <a:t> </a:t>
            </a:r>
            <a:br>
              <a:rPr lang="fr-FR" altLang="fr-FR" dirty="0" smtClean="0"/>
            </a:br>
            <a:r>
              <a:rPr lang="fr-FR" altLang="fr-FR" dirty="0" smtClean="0"/>
              <a:t>+ </a:t>
            </a:r>
            <a:r>
              <a:rPr lang="fr-FR" altLang="fr-FR" dirty="0" err="1" smtClean="0"/>
              <a:t>infinito</a:t>
            </a:r>
            <a:endParaRPr lang="fr-FR" altLang="fr-FR" b="1" i="1" dirty="0">
              <a:solidFill>
                <a:srgbClr val="FF0000"/>
              </a:solidFill>
            </a:endParaRPr>
          </a:p>
          <a:p>
            <a:pPr marL="0" indent="0" algn="ctr" eaLnBrk="1" hangingPunct="1">
              <a:buNone/>
              <a:defRPr/>
            </a:pPr>
            <a:endParaRPr lang="fr-FR" altLang="fr-FR" b="1" i="1" dirty="0">
              <a:solidFill>
                <a:srgbClr val="FF0000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it-IT" i="1" dirty="0" smtClean="0"/>
              <a:t>Je </a:t>
            </a:r>
            <a:r>
              <a:rPr lang="it-IT" i="1" dirty="0" err="1" smtClean="0"/>
              <a:t>vous</a:t>
            </a:r>
            <a:r>
              <a:rPr lang="it-IT" i="1" dirty="0" smtClean="0"/>
              <a:t> </a:t>
            </a:r>
            <a:r>
              <a:rPr lang="it-IT" i="1" dirty="0" err="1" smtClean="0"/>
              <a:t>prie</a:t>
            </a:r>
            <a:r>
              <a:rPr lang="it-IT" i="1" dirty="0" smtClean="0"/>
              <a:t> de </a:t>
            </a:r>
            <a:r>
              <a:rPr lang="it-IT" i="1" dirty="0" smtClean="0">
                <a:solidFill>
                  <a:srgbClr val="FF0000"/>
                </a:solidFill>
              </a:rPr>
              <a:t>ne </a:t>
            </a:r>
            <a:r>
              <a:rPr lang="it-IT" i="1" dirty="0" err="1" smtClean="0">
                <a:solidFill>
                  <a:srgbClr val="FF0000"/>
                </a:solidFill>
              </a:rPr>
              <a:t>pas</a:t>
            </a:r>
            <a:r>
              <a:rPr lang="it-IT" i="1" dirty="0" smtClean="0">
                <a:solidFill>
                  <a:srgbClr val="FF0000"/>
                </a:solidFill>
              </a:rPr>
              <a:t> </a:t>
            </a:r>
            <a:r>
              <a:rPr lang="it-IT" i="1" dirty="0" err="1" smtClean="0"/>
              <a:t>parler</a:t>
            </a:r>
            <a:r>
              <a:rPr lang="it-IT" i="1" dirty="0" smtClean="0"/>
              <a:t> de cela.</a:t>
            </a:r>
            <a:br>
              <a:rPr lang="it-IT" i="1" dirty="0" smtClean="0"/>
            </a:br>
            <a:r>
              <a:rPr lang="it-IT" i="1" dirty="0" smtClean="0"/>
              <a:t>Il </a:t>
            </a:r>
            <a:r>
              <a:rPr lang="it-IT" i="1" dirty="0" err="1"/>
              <a:t>affirme</a:t>
            </a:r>
            <a:r>
              <a:rPr lang="it-IT" i="1" dirty="0"/>
              <a:t> </a:t>
            </a:r>
            <a:r>
              <a:rPr lang="it-IT" i="1" dirty="0">
                <a:solidFill>
                  <a:srgbClr val="FF0000"/>
                </a:solidFill>
              </a:rPr>
              <a:t>ne </a:t>
            </a:r>
            <a:r>
              <a:rPr lang="it-IT" i="1" dirty="0" err="1" smtClean="0">
                <a:solidFill>
                  <a:srgbClr val="FF0000"/>
                </a:solidFill>
              </a:rPr>
              <a:t>jamais</a:t>
            </a:r>
            <a:r>
              <a:rPr lang="it-IT" i="1" dirty="0" smtClean="0">
                <a:solidFill>
                  <a:srgbClr val="FF0000"/>
                </a:solidFill>
              </a:rPr>
              <a:t> </a:t>
            </a:r>
            <a:r>
              <a:rPr lang="it-IT" i="1" dirty="0" err="1"/>
              <a:t>avoir</a:t>
            </a:r>
            <a:r>
              <a:rPr lang="it-IT" i="1" dirty="0"/>
              <a:t> </a:t>
            </a:r>
            <a:r>
              <a:rPr lang="it-IT" i="1" dirty="0" err="1"/>
              <a:t>connu</a:t>
            </a:r>
            <a:r>
              <a:rPr lang="it-IT" i="1" dirty="0"/>
              <a:t> la </a:t>
            </a:r>
            <a:r>
              <a:rPr lang="it-IT" i="1" dirty="0" err="1"/>
              <a:t>victime</a:t>
            </a:r>
            <a:r>
              <a:rPr lang="it-IT" i="1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err="1"/>
              <a:t>Crépieux</a:t>
            </a:r>
            <a:r>
              <a:rPr lang="fr-FR" dirty="0"/>
              <a:t> et al., </a:t>
            </a:r>
            <a:r>
              <a:rPr lang="fr-FR" i="1" dirty="0"/>
              <a:t>Un, deux, trois... grammaire!</a:t>
            </a:r>
            <a:r>
              <a:rPr lang="fr-FR" dirty="0"/>
              <a:t>, </a:t>
            </a:r>
            <a:r>
              <a:rPr lang="fr-FR" dirty="0" err="1"/>
              <a:t>Zanichelli</a:t>
            </a:r>
            <a:r>
              <a:rPr lang="fr-FR" dirty="0"/>
              <a:t> </a:t>
            </a:r>
            <a:r>
              <a:rPr lang="fr-FR" dirty="0" err="1"/>
              <a:t>editore</a:t>
            </a:r>
            <a:r>
              <a:rPr lang="fr-FR" dirty="0"/>
              <a:t>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071BCF9-AA25-4889-BC63-55C2DC52B365}" type="slidenum">
              <a:rPr lang="fr-FR" smtClean="0"/>
              <a:pPr>
                <a:defRPr/>
              </a:pPr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40267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pronomi </a:t>
            </a:r>
            <a:r>
              <a:rPr lang="it-IT" i="1" dirty="0" smtClean="0"/>
              <a:t>personne</a:t>
            </a:r>
            <a:r>
              <a:rPr lang="it-IT" dirty="0" smtClean="0"/>
              <a:t>/</a:t>
            </a:r>
            <a:r>
              <a:rPr lang="it-IT" i="1" dirty="0" smtClean="0"/>
              <a:t>aucun</a:t>
            </a:r>
            <a:r>
              <a:rPr lang="it-IT" dirty="0" smtClean="0"/>
              <a:t>/</a:t>
            </a:r>
            <a:r>
              <a:rPr lang="it-IT" i="1" dirty="0" smtClean="0"/>
              <a:t>rien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748464" cy="5112568"/>
          </a:xfrm>
        </p:spPr>
        <p:txBody>
          <a:bodyPr/>
          <a:lstStyle/>
          <a:p>
            <a:r>
              <a:rPr lang="fr-FR" b="1" dirty="0" err="1" smtClean="0"/>
              <a:t>Soggetto</a:t>
            </a:r>
            <a:r>
              <a:rPr lang="fr-FR" b="1" dirty="0" smtClean="0"/>
              <a:t>:</a:t>
            </a:r>
            <a:r>
              <a:rPr lang="fr-FR" dirty="0" smtClean="0"/>
              <a:t> </a:t>
            </a:r>
            <a:r>
              <a:rPr lang="fr-FR" b="1" i="1" dirty="0" smtClean="0">
                <a:solidFill>
                  <a:srgbClr val="FF0000"/>
                </a:solidFill>
              </a:rPr>
              <a:t>personne</a:t>
            </a:r>
            <a:r>
              <a:rPr lang="fr-FR" dirty="0" smtClean="0"/>
              <a:t>/</a:t>
            </a:r>
            <a:r>
              <a:rPr lang="fr-FR" b="1" i="1" dirty="0" smtClean="0">
                <a:solidFill>
                  <a:srgbClr val="FF0000"/>
                </a:solidFill>
              </a:rPr>
              <a:t>aucun</a:t>
            </a:r>
            <a:r>
              <a:rPr lang="fr-FR" dirty="0" smtClean="0"/>
              <a:t>/</a:t>
            </a:r>
            <a:r>
              <a:rPr lang="fr-FR" b="1" i="1" dirty="0" smtClean="0">
                <a:solidFill>
                  <a:srgbClr val="FF0000"/>
                </a:solidFill>
              </a:rPr>
              <a:t>rien</a:t>
            </a:r>
            <a:r>
              <a:rPr lang="fr-FR" dirty="0" smtClean="0"/>
              <a:t> + </a:t>
            </a:r>
            <a:r>
              <a:rPr lang="fr-FR" b="1" i="1" dirty="0" smtClean="0">
                <a:solidFill>
                  <a:srgbClr val="FF0000"/>
                </a:solidFill>
              </a:rPr>
              <a:t>ne</a:t>
            </a:r>
            <a:r>
              <a:rPr lang="it-IT" i="1" dirty="0" smtClean="0"/>
              <a:t>/</a:t>
            </a:r>
            <a:r>
              <a:rPr lang="it-IT" b="1" i="1" dirty="0" smtClean="0">
                <a:solidFill>
                  <a:srgbClr val="FF0000"/>
                </a:solidFill>
              </a:rPr>
              <a:t>n’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fr-FR" dirty="0" smtClean="0"/>
              <a:t>+ </a:t>
            </a:r>
            <a:r>
              <a:rPr lang="fr-FR" dirty="0" err="1" smtClean="0"/>
              <a:t>verbo</a:t>
            </a:r>
            <a:endParaRPr lang="fr-FR" dirty="0" smtClean="0"/>
          </a:p>
          <a:p>
            <a:endParaRPr lang="fr-FR" b="1" dirty="0" smtClean="0"/>
          </a:p>
          <a:p>
            <a:pPr marL="0" indent="0">
              <a:buNone/>
            </a:pPr>
            <a:r>
              <a:rPr lang="fr-FR" i="1" dirty="0" smtClean="0">
                <a:solidFill>
                  <a:srgbClr val="FF0000"/>
                </a:solidFill>
              </a:rPr>
              <a:t>   Personne </a:t>
            </a:r>
            <a:r>
              <a:rPr lang="fr-FR" i="1" dirty="0" smtClean="0"/>
              <a:t>n’est venu.</a:t>
            </a:r>
            <a:endParaRPr lang="fr-FR" dirty="0" smtClean="0"/>
          </a:p>
          <a:p>
            <a:pPr marL="0" indent="0">
              <a:buNone/>
            </a:pPr>
            <a:endParaRPr lang="it-IT" dirty="0" smtClean="0"/>
          </a:p>
          <a:p>
            <a:r>
              <a:rPr lang="it-IT" b="1" dirty="0" smtClean="0"/>
              <a:t>Complemento:</a:t>
            </a:r>
            <a:r>
              <a:rPr lang="it-IT" dirty="0"/>
              <a:t>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sogg</a:t>
            </a:r>
            <a:r>
              <a:rPr lang="it-IT" dirty="0"/>
              <a:t>. +</a:t>
            </a:r>
            <a:r>
              <a:rPr lang="it-IT" b="1" dirty="0"/>
              <a:t> </a:t>
            </a:r>
            <a:r>
              <a:rPr lang="it-IT" b="1" i="1" dirty="0" smtClean="0">
                <a:solidFill>
                  <a:srgbClr val="FF0000"/>
                </a:solidFill>
              </a:rPr>
              <a:t>ne</a:t>
            </a:r>
            <a:r>
              <a:rPr lang="it-IT" i="1" dirty="0" smtClean="0"/>
              <a:t>/</a:t>
            </a:r>
            <a:r>
              <a:rPr lang="it-IT" b="1" i="1" dirty="0" smtClean="0">
                <a:solidFill>
                  <a:srgbClr val="FF0000"/>
                </a:solidFill>
              </a:rPr>
              <a:t>n’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dirty="0"/>
              <a:t>+ verbo + </a:t>
            </a:r>
            <a:r>
              <a:rPr lang="it-IT" b="1" i="1" dirty="0" smtClean="0">
                <a:solidFill>
                  <a:srgbClr val="FF0000"/>
                </a:solidFill>
              </a:rPr>
              <a:t>personne</a:t>
            </a:r>
            <a:r>
              <a:rPr lang="it-IT" dirty="0" smtClean="0"/>
              <a:t>/</a:t>
            </a:r>
            <a:r>
              <a:rPr lang="it-IT" b="1" i="1" dirty="0" smtClean="0">
                <a:solidFill>
                  <a:srgbClr val="FF0000"/>
                </a:solidFill>
              </a:rPr>
              <a:t>aucun</a:t>
            </a:r>
            <a:r>
              <a:rPr lang="it-IT" dirty="0" smtClean="0"/>
              <a:t>/</a:t>
            </a:r>
            <a:r>
              <a:rPr lang="it-IT" b="1" i="1" dirty="0" smtClean="0">
                <a:solidFill>
                  <a:srgbClr val="FF0000"/>
                </a:solidFill>
              </a:rPr>
              <a:t>rien</a:t>
            </a:r>
          </a:p>
          <a:p>
            <a:endParaRPr lang="it-IT" b="1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b="1" i="1" dirty="0" smtClean="0">
                <a:solidFill>
                  <a:srgbClr val="FF0000"/>
                </a:solidFill>
              </a:rPr>
              <a:t>   </a:t>
            </a:r>
            <a:r>
              <a:rPr lang="fr-FR" i="1" dirty="0" smtClean="0"/>
              <a:t>Je </a:t>
            </a:r>
            <a:r>
              <a:rPr lang="fr-FR" i="1" dirty="0"/>
              <a:t>ne vois </a:t>
            </a:r>
            <a:r>
              <a:rPr lang="fr-FR" i="1" dirty="0" smtClean="0">
                <a:solidFill>
                  <a:srgbClr val="FF0000"/>
                </a:solidFill>
              </a:rPr>
              <a:t>personne</a:t>
            </a:r>
            <a:r>
              <a:rPr lang="fr-FR" i="1" dirty="0" smtClean="0"/>
              <a:t>.</a:t>
            </a:r>
          </a:p>
          <a:p>
            <a:pPr marL="0" indent="0">
              <a:buNone/>
            </a:pPr>
            <a:endParaRPr lang="fr-FR" b="1" i="1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fr-FR" b="1" i="1" dirty="0" smtClean="0">
                <a:solidFill>
                  <a:prstClr val="black"/>
                </a:solidFill>
              </a:rPr>
              <a:t>   </a:t>
            </a:r>
            <a:r>
              <a:rPr lang="fr-FR" b="1" dirty="0" smtClean="0">
                <a:solidFill>
                  <a:prstClr val="black"/>
                </a:solidFill>
              </a:rPr>
              <a:t>ATTENZIONE</a:t>
            </a:r>
            <a:r>
              <a:rPr lang="fr-FR" b="1" dirty="0">
                <a:solidFill>
                  <a:prstClr val="black"/>
                </a:solidFill>
              </a:rPr>
              <a:t>! </a:t>
            </a:r>
            <a:r>
              <a:rPr lang="it-IT" b="1" dirty="0">
                <a:solidFill>
                  <a:prstClr val="black"/>
                </a:solidFill>
              </a:rPr>
              <a:t>Tempi composti</a:t>
            </a:r>
            <a:r>
              <a:rPr lang="it-IT" dirty="0">
                <a:solidFill>
                  <a:prstClr val="black"/>
                </a:solidFill>
              </a:rPr>
              <a:t>: </a:t>
            </a:r>
            <a:r>
              <a:rPr lang="it-IT" dirty="0" smtClean="0">
                <a:solidFill>
                  <a:prstClr val="black"/>
                </a:solidFill>
              </a:rPr>
              <a:t/>
            </a:r>
            <a:br>
              <a:rPr lang="it-IT" dirty="0" smtClean="0">
                <a:solidFill>
                  <a:prstClr val="black"/>
                </a:solidFill>
              </a:rPr>
            </a:br>
            <a:r>
              <a:rPr lang="it-IT" dirty="0" smtClean="0">
                <a:solidFill>
                  <a:prstClr val="black"/>
                </a:solidFill>
              </a:rPr>
              <a:t>   ausiliare </a:t>
            </a:r>
            <a:r>
              <a:rPr lang="it-IT" dirty="0">
                <a:solidFill>
                  <a:prstClr val="black"/>
                </a:solidFill>
              </a:rPr>
              <a:t>+ part. passato + </a:t>
            </a:r>
            <a:r>
              <a:rPr lang="it-IT" b="1" i="1" dirty="0" err="1">
                <a:solidFill>
                  <a:srgbClr val="FF0000"/>
                </a:solidFill>
              </a:rPr>
              <a:t>personne</a:t>
            </a:r>
            <a:r>
              <a:rPr lang="it-IT" dirty="0">
                <a:solidFill>
                  <a:prstClr val="black"/>
                </a:solidFill>
              </a:rPr>
              <a:t>/</a:t>
            </a:r>
            <a:r>
              <a:rPr lang="it-IT" b="1" i="1" dirty="0" err="1">
                <a:solidFill>
                  <a:srgbClr val="FF0000"/>
                </a:solidFill>
              </a:rPr>
              <a:t>aucun</a:t>
            </a:r>
            <a:r>
              <a:rPr lang="it-IT" dirty="0">
                <a:solidFill>
                  <a:prstClr val="black"/>
                </a:solidFill>
              </a:rPr>
              <a:t/>
            </a:r>
            <a:br>
              <a:rPr lang="it-IT" dirty="0">
                <a:solidFill>
                  <a:prstClr val="black"/>
                </a:solidFill>
              </a:rPr>
            </a:br>
            <a:r>
              <a:rPr lang="it-IT" dirty="0">
                <a:solidFill>
                  <a:prstClr val="black"/>
                </a:solidFill>
              </a:rPr>
              <a:t>   </a:t>
            </a:r>
            <a:r>
              <a:rPr lang="it-IT" b="1" dirty="0">
                <a:solidFill>
                  <a:prstClr val="black"/>
                </a:solidFill>
              </a:rPr>
              <a:t>MA:</a:t>
            </a:r>
            <a:r>
              <a:rPr lang="it-IT" dirty="0">
                <a:solidFill>
                  <a:prstClr val="black"/>
                </a:solidFill>
              </a:rPr>
              <a:t> ausiliare + </a:t>
            </a:r>
            <a:r>
              <a:rPr lang="it-IT" b="1" i="1" dirty="0" err="1">
                <a:solidFill>
                  <a:srgbClr val="FF0000"/>
                </a:solidFill>
              </a:rPr>
              <a:t>rien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>
                <a:solidFill>
                  <a:prstClr val="black"/>
                </a:solidFill>
              </a:rPr>
              <a:t>+ part. passato</a:t>
            </a:r>
            <a:endParaRPr lang="fr-FR" i="1" dirty="0"/>
          </a:p>
          <a:p>
            <a:pPr marL="0" indent="0">
              <a:buNone/>
            </a:pPr>
            <a:r>
              <a:rPr lang="fr-FR" i="1" dirty="0" smtClean="0"/>
              <a:t/>
            </a:r>
            <a:br>
              <a:rPr lang="fr-FR" i="1" dirty="0" smtClean="0"/>
            </a:br>
            <a:r>
              <a:rPr lang="fr-FR" i="1" dirty="0" smtClean="0"/>
              <a:t>   </a:t>
            </a:r>
            <a:endParaRPr lang="fr-FR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err="1"/>
              <a:t>Crépieux</a:t>
            </a:r>
            <a:r>
              <a:rPr lang="fr-FR" dirty="0"/>
              <a:t> et al., </a:t>
            </a:r>
            <a:r>
              <a:rPr lang="fr-FR" i="1" dirty="0"/>
              <a:t>Un, deux, trois... grammaire!</a:t>
            </a:r>
            <a:r>
              <a:rPr lang="fr-FR" dirty="0"/>
              <a:t>, </a:t>
            </a:r>
            <a:r>
              <a:rPr lang="fr-FR" dirty="0" err="1"/>
              <a:t>Zanichelli</a:t>
            </a:r>
            <a:r>
              <a:rPr lang="fr-FR" dirty="0"/>
              <a:t> </a:t>
            </a:r>
            <a:r>
              <a:rPr lang="fr-FR" dirty="0" err="1"/>
              <a:t>editore</a:t>
            </a:r>
            <a:r>
              <a:rPr lang="fr-FR" dirty="0"/>
              <a:t>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071BCF9-AA25-4889-BC63-55C2DC52B365}" type="slidenum">
              <a:rPr lang="fr-FR" smtClean="0"/>
              <a:pPr>
                <a:defRPr/>
              </a:pPr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96422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Gli articoli nelle frasi negative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781128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Articoli determinativi</a:t>
            </a:r>
            <a:r>
              <a:rPr lang="it-IT" dirty="0" smtClean="0"/>
              <a:t>: </a:t>
            </a:r>
            <a:r>
              <a:rPr lang="it-IT" b="1" dirty="0" smtClean="0">
                <a:solidFill>
                  <a:srgbClr val="FF0000"/>
                </a:solidFill>
              </a:rPr>
              <a:t>mantenuti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i="1" dirty="0" err="1" smtClean="0"/>
              <a:t>J’aime</a:t>
            </a:r>
            <a:r>
              <a:rPr lang="it-IT" i="1" dirty="0" smtClean="0"/>
              <a:t> </a:t>
            </a:r>
            <a:r>
              <a:rPr lang="it-IT" i="1" u="sng" dirty="0" err="1" smtClean="0"/>
              <a:t>les</a:t>
            </a:r>
            <a:r>
              <a:rPr lang="it-IT" i="1" dirty="0" smtClean="0"/>
              <a:t> </a:t>
            </a:r>
            <a:r>
              <a:rPr lang="it-IT" i="1" dirty="0" err="1" smtClean="0"/>
              <a:t>épinards</a:t>
            </a:r>
            <a:r>
              <a:rPr lang="it-IT" i="1" dirty="0" smtClean="0"/>
              <a:t>. </a:t>
            </a:r>
            <a:r>
              <a:rPr lang="it-IT" dirty="0" smtClean="0">
                <a:sym typeface="Wingdings" panose="05000000000000000000" pitchFamily="2" charset="2"/>
              </a:rPr>
              <a:t> </a:t>
            </a:r>
            <a:r>
              <a:rPr lang="it-IT" i="1" dirty="0" smtClean="0"/>
              <a:t>Je n’</a:t>
            </a:r>
            <a:r>
              <a:rPr lang="it-IT" i="1" dirty="0" err="1" smtClean="0"/>
              <a:t>aime</a:t>
            </a:r>
            <a:r>
              <a:rPr lang="it-IT" i="1" dirty="0" smtClean="0"/>
              <a:t> </a:t>
            </a:r>
            <a:r>
              <a:rPr lang="it-IT" i="1" dirty="0" err="1" smtClean="0"/>
              <a:t>pas</a:t>
            </a:r>
            <a:r>
              <a:rPr lang="it-IT" i="1" dirty="0" smtClean="0"/>
              <a:t> </a:t>
            </a:r>
            <a:r>
              <a:rPr lang="it-IT" i="1" dirty="0" err="1" smtClean="0">
                <a:solidFill>
                  <a:srgbClr val="FF0000"/>
                </a:solidFill>
              </a:rPr>
              <a:t>les</a:t>
            </a:r>
            <a:r>
              <a:rPr lang="it-IT" i="1" dirty="0" smtClean="0"/>
              <a:t> </a:t>
            </a:r>
            <a:r>
              <a:rPr lang="it-IT" i="1" dirty="0" err="1" smtClean="0"/>
              <a:t>épinards</a:t>
            </a:r>
            <a:r>
              <a:rPr lang="it-IT" i="1" dirty="0" smtClean="0"/>
              <a:t>.</a:t>
            </a:r>
          </a:p>
          <a:p>
            <a:pPr marL="0" indent="0">
              <a:buNone/>
            </a:pPr>
            <a:endParaRPr lang="it-IT" b="1" dirty="0"/>
          </a:p>
          <a:p>
            <a:r>
              <a:rPr lang="it-IT" b="1" dirty="0" smtClean="0">
                <a:solidFill>
                  <a:srgbClr val="FF0000"/>
                </a:solidFill>
              </a:rPr>
              <a:t>Articoli indeterminativi</a:t>
            </a:r>
            <a:r>
              <a:rPr lang="it-IT" dirty="0" smtClean="0"/>
              <a:t>/</a:t>
            </a:r>
            <a:r>
              <a:rPr lang="it-IT" b="1" dirty="0" smtClean="0">
                <a:solidFill>
                  <a:srgbClr val="FF0000"/>
                </a:solidFill>
              </a:rPr>
              <a:t>partitivi</a:t>
            </a:r>
            <a:r>
              <a:rPr lang="it-IT" b="1" dirty="0" smtClean="0"/>
              <a:t> </a:t>
            </a:r>
            <a:r>
              <a:rPr lang="it-IT" dirty="0" smtClean="0">
                <a:sym typeface="Wingdings" panose="05000000000000000000" pitchFamily="2" charset="2"/>
              </a:rPr>
              <a:t> </a:t>
            </a:r>
            <a:r>
              <a:rPr lang="it-IT" b="1" i="1" dirty="0" smtClean="0">
                <a:solidFill>
                  <a:srgbClr val="FF0000"/>
                </a:solidFill>
              </a:rPr>
              <a:t>de</a:t>
            </a:r>
            <a:r>
              <a:rPr lang="it-IT" dirty="0" smtClean="0"/>
              <a:t>/</a:t>
            </a:r>
            <a:r>
              <a:rPr lang="it-IT" b="1" i="1" dirty="0" smtClean="0">
                <a:solidFill>
                  <a:srgbClr val="FF0000"/>
                </a:solidFill>
              </a:rPr>
              <a:t>d’</a:t>
            </a:r>
            <a:br>
              <a:rPr lang="it-IT" b="1" i="1" dirty="0" smtClean="0">
                <a:solidFill>
                  <a:srgbClr val="FF0000"/>
                </a:solidFill>
              </a:rPr>
            </a:br>
            <a:r>
              <a:rPr lang="it-IT" dirty="0" smtClean="0"/>
              <a:t>(se</a:t>
            </a:r>
            <a:r>
              <a:rPr lang="it-IT" b="1" dirty="0" smtClean="0"/>
              <a:t> </a:t>
            </a:r>
            <a:r>
              <a:rPr lang="it-IT" b="1" dirty="0"/>
              <a:t>quantità </a:t>
            </a:r>
            <a:r>
              <a:rPr lang="it-IT" b="1" dirty="0" smtClean="0"/>
              <a:t>nulla</a:t>
            </a:r>
            <a:r>
              <a:rPr lang="it-IT" dirty="0" smtClean="0"/>
              <a:t>)</a:t>
            </a:r>
          </a:p>
          <a:p>
            <a:endParaRPr lang="it-IT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i="1" dirty="0"/>
              <a:t>Ils ont </a:t>
            </a:r>
            <a:r>
              <a:rPr lang="fr-FR" i="1" u="sng" dirty="0"/>
              <a:t>une</a:t>
            </a:r>
            <a:r>
              <a:rPr lang="fr-FR" i="1" dirty="0"/>
              <a:t> voiture</a:t>
            </a:r>
            <a:r>
              <a:rPr lang="fr-FR" i="1" dirty="0" smtClean="0"/>
              <a:t>. </a:t>
            </a:r>
            <a:r>
              <a:rPr lang="fr-FR" dirty="0" smtClean="0">
                <a:sym typeface="Wingdings"/>
              </a:rPr>
              <a:t></a:t>
            </a:r>
            <a:r>
              <a:rPr lang="fr-FR" i="1" dirty="0" smtClean="0"/>
              <a:t> </a:t>
            </a:r>
            <a:r>
              <a:rPr lang="fr-FR" i="1" dirty="0"/>
              <a:t>Ils n’ont pas </a:t>
            </a:r>
            <a:r>
              <a:rPr lang="fr-FR" i="1" dirty="0">
                <a:solidFill>
                  <a:srgbClr val="FF0000"/>
                </a:solidFill>
              </a:rPr>
              <a:t>de</a:t>
            </a:r>
            <a:r>
              <a:rPr lang="fr-FR" i="1" dirty="0"/>
              <a:t> voiture</a:t>
            </a:r>
            <a:r>
              <a:rPr lang="fr-FR" i="1" dirty="0" smtClean="0"/>
              <a:t>.</a:t>
            </a:r>
            <a:endParaRPr lang="it-IT" i="1" dirty="0" smtClean="0"/>
          </a:p>
          <a:p>
            <a:pPr marL="0" indent="0">
              <a:buNone/>
            </a:pPr>
            <a:r>
              <a:rPr lang="it-IT" i="1" dirty="0" err="1" smtClean="0"/>
              <a:t>J’ai</a:t>
            </a:r>
            <a:r>
              <a:rPr lang="it-IT" i="1" dirty="0" smtClean="0"/>
              <a:t> </a:t>
            </a:r>
            <a:r>
              <a:rPr lang="it-IT" i="1" u="sng" dirty="0" smtClean="0"/>
              <a:t>de </a:t>
            </a:r>
            <a:r>
              <a:rPr lang="it-IT" i="1" u="sng" dirty="0" err="1" smtClean="0"/>
              <a:t>l’</a:t>
            </a:r>
            <a:r>
              <a:rPr lang="it-IT" i="1" dirty="0" err="1" smtClean="0"/>
              <a:t>argent</a:t>
            </a:r>
            <a:r>
              <a:rPr lang="it-IT" i="1" dirty="0" smtClean="0"/>
              <a:t>. </a:t>
            </a:r>
            <a:r>
              <a:rPr lang="it-IT" dirty="0" smtClean="0">
                <a:sym typeface="Wingdings" panose="05000000000000000000" pitchFamily="2" charset="2"/>
              </a:rPr>
              <a:t> </a:t>
            </a:r>
            <a:r>
              <a:rPr lang="it-IT" i="1" dirty="0" smtClean="0">
                <a:sym typeface="Wingdings" panose="05000000000000000000" pitchFamily="2" charset="2"/>
              </a:rPr>
              <a:t>Je n’ai </a:t>
            </a:r>
            <a:r>
              <a:rPr lang="it-IT" i="1" dirty="0" err="1" smtClean="0">
                <a:sym typeface="Wingdings" panose="05000000000000000000" pitchFamily="2" charset="2"/>
              </a:rPr>
              <a:t>pas</a:t>
            </a:r>
            <a:r>
              <a:rPr lang="it-IT" i="1" dirty="0" smtClean="0">
                <a:sym typeface="Wingdings" panose="05000000000000000000" pitchFamily="2" charset="2"/>
              </a:rPr>
              <a:t> </a:t>
            </a:r>
            <a:r>
              <a:rPr lang="it-IT" i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d’</a:t>
            </a:r>
            <a:r>
              <a:rPr lang="it-IT" i="1" dirty="0" err="1" smtClean="0">
                <a:sym typeface="Wingdings" panose="05000000000000000000" pitchFamily="2" charset="2"/>
              </a:rPr>
              <a:t>argent</a:t>
            </a:r>
            <a:r>
              <a:rPr lang="it-IT" i="1" dirty="0" smtClean="0">
                <a:sym typeface="Wingdings" panose="05000000000000000000" pitchFamily="2" charset="2"/>
              </a:rPr>
              <a:t>.</a:t>
            </a:r>
          </a:p>
          <a:p>
            <a:pPr marL="0" indent="0">
              <a:buNone/>
            </a:pPr>
            <a:endParaRPr lang="it-IT" i="1" dirty="0">
              <a:sym typeface="Wingdings" panose="05000000000000000000" pitchFamily="2" charset="2"/>
            </a:endParaRPr>
          </a:p>
          <a:p>
            <a:r>
              <a:rPr lang="it-IT" dirty="0" smtClean="0">
                <a:sym typeface="Wingdings" panose="05000000000000000000" pitchFamily="2" charset="2"/>
              </a:rPr>
              <a:t>Con </a:t>
            </a:r>
            <a:r>
              <a:rPr lang="it-IT" b="1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ni</a:t>
            </a:r>
            <a:r>
              <a:rPr lang="it-IT" dirty="0" smtClean="0">
                <a:sym typeface="Wingdings" panose="05000000000000000000" pitchFamily="2" charset="2"/>
              </a:rPr>
              <a:t>… </a:t>
            </a:r>
            <a:r>
              <a:rPr lang="it-IT" b="1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ni</a:t>
            </a:r>
            <a:r>
              <a:rPr lang="it-IT" dirty="0" smtClean="0">
                <a:sym typeface="Wingdings" panose="05000000000000000000" pitchFamily="2" charset="2"/>
              </a:rPr>
              <a:t>…: articoli </a:t>
            </a:r>
            <a:r>
              <a:rPr lang="it-IT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soppressi</a:t>
            </a:r>
            <a:endParaRPr lang="it-IT" b="1" dirty="0">
              <a:solidFill>
                <a:srgbClr val="FF0000"/>
              </a:solidFill>
            </a:endParaRPr>
          </a:p>
          <a:p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err="1"/>
              <a:t>Crépieux</a:t>
            </a:r>
            <a:r>
              <a:rPr lang="fr-FR" dirty="0"/>
              <a:t> et al., </a:t>
            </a:r>
            <a:r>
              <a:rPr lang="fr-FR" i="1" dirty="0"/>
              <a:t>Un, deux, trois... grammaire!</a:t>
            </a:r>
            <a:r>
              <a:rPr lang="fr-FR" dirty="0"/>
              <a:t>, </a:t>
            </a:r>
            <a:r>
              <a:rPr lang="fr-FR" dirty="0" err="1"/>
              <a:t>Zanichelli</a:t>
            </a:r>
            <a:r>
              <a:rPr lang="fr-FR" dirty="0"/>
              <a:t> </a:t>
            </a:r>
            <a:r>
              <a:rPr lang="fr-FR" dirty="0" err="1"/>
              <a:t>editore</a:t>
            </a:r>
            <a:r>
              <a:rPr lang="fr-FR" dirty="0"/>
              <a:t> 2018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071BCF9-AA25-4889-BC63-55C2DC52B365}" type="slidenum">
              <a:rPr lang="fr-FR" smtClean="0"/>
              <a:pPr>
                <a:defRPr/>
              </a:pPr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96914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1034</TotalTime>
  <Words>613</Words>
  <Application>Microsoft Office PowerPoint</Application>
  <PresentationFormat>Presentazione su schermo (4:3)</PresentationFormat>
  <Paragraphs>168</Paragraphs>
  <Slides>15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0" baseType="lpstr">
      <vt:lpstr>Arial</vt:lpstr>
      <vt:lpstr>Calibri</vt:lpstr>
      <vt:lpstr>Verdana</vt:lpstr>
      <vt:lpstr>Wingdings</vt:lpstr>
      <vt:lpstr>Office Theme</vt:lpstr>
      <vt:lpstr>La phrase négative</vt:lpstr>
      <vt:lpstr>Regola generale</vt:lpstr>
      <vt:lpstr>Altre particelle negative</vt:lpstr>
      <vt:lpstr>Forma della frase negativa</vt:lpstr>
      <vt:lpstr>Forma della frase negativa</vt:lpstr>
      <vt:lpstr>Forma della frase negativa</vt:lpstr>
      <vt:lpstr>Forma della frase negativa</vt:lpstr>
      <vt:lpstr>I pronomi personne/aucun/rien</vt:lpstr>
      <vt:lpstr>Gli articoli nelle frasi negative</vt:lpstr>
      <vt:lpstr>Gli articoli: casi particolari</vt:lpstr>
      <vt:lpstr>Le costruzioni con la congiunzione ni</vt:lpstr>
      <vt:lpstr>La soppressione di pas nel registro formale</vt:lpstr>
      <vt:lpstr>Alcune espressioni con pas</vt:lpstr>
      <vt:lpstr>La negazione lessicale</vt:lpstr>
      <vt:lpstr>Il ne explétif  (= facoltativo, senza valore negativo)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féminin</dc:title>
  <dc:creator>Margot Legrand</dc:creator>
  <cp:lastModifiedBy>Utente Windows</cp:lastModifiedBy>
  <cp:revision>68</cp:revision>
  <dcterms:created xsi:type="dcterms:W3CDTF">2017-09-18T09:49:09Z</dcterms:created>
  <dcterms:modified xsi:type="dcterms:W3CDTF">2018-05-02T15:40:29Z</dcterms:modified>
</cp:coreProperties>
</file>