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3" r:id="rId4"/>
    <p:sldId id="267" r:id="rId5"/>
    <p:sldId id="258" r:id="rId6"/>
    <p:sldId id="264" r:id="rId7"/>
    <p:sldId id="262" r:id="rId8"/>
    <p:sldId id="268" r:id="rId9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62" autoAdjust="0"/>
  </p:normalViewPr>
  <p:slideViewPr>
    <p:cSldViewPr>
      <p:cViewPr varScale="1">
        <p:scale>
          <a:sx n="62" d="100"/>
          <a:sy n="62" d="100"/>
        </p:scale>
        <p:origin x="895" y="6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3908A4E-52F7-4D12-BFE3-D298B7F09F34}" type="datetimeFigureOut">
              <a:rPr lang="fr-FR"/>
              <a:pPr>
                <a:defRPr/>
              </a:pPr>
              <a:t>14/02/2018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fr-FR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C7DE4EA-D4F5-4695-AF2E-7DFD916243F6}" type="slidenum">
              <a:rPr lang="fr-FR"/>
              <a:pPr>
                <a:defRPr/>
              </a:pPr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36553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 txBox="1">
            <a:spLocks/>
          </p:cNvSpPr>
          <p:nvPr userDrawn="1"/>
        </p:nvSpPr>
        <p:spPr>
          <a:xfrm>
            <a:off x="3175" y="6623050"/>
            <a:ext cx="7718425" cy="2349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defPPr>
              <a:defRPr lang="fr-FR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fr-FR" dirty="0" err="1" smtClean="0"/>
              <a:t>Crépieux</a:t>
            </a:r>
            <a:r>
              <a:rPr lang="fr-FR" dirty="0" smtClean="0"/>
              <a:t> et al., </a:t>
            </a:r>
            <a:r>
              <a:rPr lang="fr-FR" i="1" dirty="0" smtClean="0"/>
              <a:t>Un, deux, trois... grammaire!</a:t>
            </a:r>
            <a:r>
              <a:rPr lang="fr-FR" dirty="0" smtClean="0"/>
              <a:t>, </a:t>
            </a:r>
            <a:r>
              <a:rPr lang="fr-FR" dirty="0" err="1" smtClean="0"/>
              <a:t>Zanichelli</a:t>
            </a:r>
            <a:r>
              <a:rPr lang="fr-FR" dirty="0" smtClean="0"/>
              <a:t> </a:t>
            </a:r>
            <a:r>
              <a:rPr lang="fr-FR" dirty="0" err="1" smtClean="0"/>
              <a:t>editore</a:t>
            </a:r>
            <a:r>
              <a:rPr lang="fr-FR" dirty="0" smtClean="0"/>
              <a:t> 2018</a:t>
            </a:r>
            <a:endParaRPr lang="fr-FR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720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fr-FR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ct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fr-FR"/>
              <a:t>(#)</a:t>
            </a:r>
          </a:p>
        </p:txBody>
      </p:sp>
    </p:spTree>
    <p:extLst>
      <p:ext uri="{BB962C8B-B14F-4D97-AF65-F5344CB8AC3E}">
        <p14:creationId xmlns:p14="http://schemas.microsoft.com/office/powerpoint/2010/main" val="344239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0" y="0"/>
            <a:ext cx="9144000" cy="2460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La phrase interrogative</a:t>
            </a:r>
            <a:endParaRPr lang="fr-F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fr-FR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err="1" smtClean="0"/>
              <a:t>Crépieux</a:t>
            </a:r>
            <a:r>
              <a:rPr lang="fr-FR" dirty="0" smtClean="0"/>
              <a:t> et al., </a:t>
            </a:r>
            <a:r>
              <a:rPr lang="fr-FR" i="1" dirty="0" smtClean="0"/>
              <a:t>Un, deux, trois... grammaire!</a:t>
            </a:r>
            <a:r>
              <a:rPr lang="fr-FR" dirty="0" smtClean="0"/>
              <a:t>, </a:t>
            </a:r>
            <a:r>
              <a:rPr lang="fr-FR" dirty="0" err="1" smtClean="0"/>
              <a:t>Zanichelli</a:t>
            </a:r>
            <a:r>
              <a:rPr lang="fr-FR" dirty="0" smtClean="0"/>
              <a:t> </a:t>
            </a:r>
            <a:r>
              <a:rPr lang="fr-FR" dirty="0" err="1" smtClean="0"/>
              <a:t>editore</a:t>
            </a:r>
            <a:r>
              <a:rPr lang="fr-FR" dirty="0" smtClean="0"/>
              <a:t> 2018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DF90F-0FED-4257-86F5-45250004AAD4}" type="slidenum">
              <a:rPr lang="fr-FR"/>
              <a:pPr>
                <a:defRPr/>
              </a:pPr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7021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0" y="0"/>
            <a:ext cx="9144000" cy="2460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La phrase interrogative</a:t>
            </a:r>
            <a:endParaRPr lang="fr-F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err="1" smtClean="0"/>
              <a:t>Crépieux</a:t>
            </a:r>
            <a:r>
              <a:rPr lang="fr-FR" dirty="0" smtClean="0"/>
              <a:t> et al., </a:t>
            </a:r>
            <a:r>
              <a:rPr lang="fr-FR" i="1" dirty="0" smtClean="0"/>
              <a:t>Un, deux, trois... grammaire!</a:t>
            </a:r>
            <a:r>
              <a:rPr lang="fr-FR" dirty="0" smtClean="0"/>
              <a:t>, </a:t>
            </a:r>
            <a:r>
              <a:rPr lang="fr-FR" dirty="0" err="1" smtClean="0"/>
              <a:t>Zanichelli</a:t>
            </a:r>
            <a:r>
              <a:rPr lang="fr-FR" dirty="0" smtClean="0"/>
              <a:t> </a:t>
            </a:r>
            <a:r>
              <a:rPr lang="fr-FR" dirty="0" err="1" smtClean="0"/>
              <a:t>editore</a:t>
            </a:r>
            <a:r>
              <a:rPr lang="fr-FR" dirty="0" smtClean="0"/>
              <a:t> 2018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E20B2-1D87-4CA4-9B09-5C0BF00A2590}" type="slidenum">
              <a:rPr lang="fr-FR"/>
              <a:pPr>
                <a:defRPr/>
              </a:pPr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9542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0" y="0"/>
            <a:ext cx="9144000" cy="2460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La phrase interrogative</a:t>
            </a:r>
            <a:endParaRPr lang="fr-F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err="1" smtClean="0"/>
              <a:t>Crépieux</a:t>
            </a:r>
            <a:r>
              <a:rPr lang="fr-FR" dirty="0" smtClean="0"/>
              <a:t> et al., </a:t>
            </a:r>
            <a:r>
              <a:rPr lang="fr-FR" i="1" dirty="0" smtClean="0"/>
              <a:t>Un, deux, trois... grammaire!</a:t>
            </a:r>
            <a:r>
              <a:rPr lang="fr-FR" dirty="0" smtClean="0"/>
              <a:t>, </a:t>
            </a:r>
            <a:r>
              <a:rPr lang="fr-FR" dirty="0" err="1" smtClean="0"/>
              <a:t>Zanichelli</a:t>
            </a:r>
            <a:r>
              <a:rPr lang="fr-FR" dirty="0" smtClean="0"/>
              <a:t> </a:t>
            </a:r>
            <a:r>
              <a:rPr lang="fr-FR" dirty="0" err="1" smtClean="0"/>
              <a:t>editore</a:t>
            </a:r>
            <a:r>
              <a:rPr lang="fr-FR" dirty="0" smtClean="0"/>
              <a:t> 2018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071BCF9-AA25-4889-BC63-55C2DC52B365}" type="slidenum">
              <a:rPr lang="fr-FR"/>
              <a:pPr>
                <a:defRPr/>
              </a:pPr>
              <a:t>‹N›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09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0" y="0"/>
            <a:ext cx="9144000" cy="2460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La phrase interrogative</a:t>
            </a:r>
            <a:endParaRPr lang="fr-F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fr-FR" dirty="0" err="1" smtClean="0"/>
              <a:t>Crépieux</a:t>
            </a:r>
            <a:r>
              <a:rPr lang="fr-FR" dirty="0" smtClean="0"/>
              <a:t> et al., </a:t>
            </a:r>
            <a:r>
              <a:rPr lang="fr-FR" i="1" dirty="0" smtClean="0"/>
              <a:t>Un, deux, trois... grammaire!</a:t>
            </a:r>
            <a:r>
              <a:rPr lang="fr-FR" dirty="0" smtClean="0"/>
              <a:t>, </a:t>
            </a:r>
            <a:r>
              <a:rPr lang="fr-FR" dirty="0" err="1" smtClean="0"/>
              <a:t>Zanichelli</a:t>
            </a:r>
            <a:r>
              <a:rPr lang="fr-FR" dirty="0" smtClean="0"/>
              <a:t> </a:t>
            </a:r>
            <a:r>
              <a:rPr lang="fr-FR" dirty="0" err="1" smtClean="0"/>
              <a:t>editore</a:t>
            </a:r>
            <a:r>
              <a:rPr lang="fr-FR" dirty="0" smtClean="0"/>
              <a:t> 2018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5282883-AA42-4A4F-AE8B-EF19C41F3A13}" type="slidenum">
              <a:rPr lang="fr-FR"/>
              <a:pPr>
                <a:defRPr/>
              </a:pPr>
              <a:t>‹N›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20140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0" y="0"/>
            <a:ext cx="9144000" cy="2460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La phrase interrogative</a:t>
            </a:r>
            <a:endParaRPr lang="fr-F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r-F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err="1" smtClean="0"/>
              <a:t>Crépieux</a:t>
            </a:r>
            <a:r>
              <a:rPr lang="fr-FR" dirty="0" smtClean="0"/>
              <a:t> et al., </a:t>
            </a:r>
            <a:r>
              <a:rPr lang="fr-FR" i="1" dirty="0" smtClean="0"/>
              <a:t>Un, deux, trois... grammaire!</a:t>
            </a:r>
            <a:r>
              <a:rPr lang="fr-FR" dirty="0" smtClean="0"/>
              <a:t>, </a:t>
            </a:r>
            <a:r>
              <a:rPr lang="fr-FR" dirty="0" err="1" smtClean="0"/>
              <a:t>Zanichelli</a:t>
            </a:r>
            <a:r>
              <a:rPr lang="fr-FR" dirty="0" smtClean="0"/>
              <a:t> </a:t>
            </a:r>
            <a:r>
              <a:rPr lang="fr-FR" dirty="0" err="1" smtClean="0"/>
              <a:t>editore</a:t>
            </a:r>
            <a:r>
              <a:rPr lang="fr-FR" dirty="0" smtClean="0"/>
              <a:t> 2018</a:t>
            </a:r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ADE97-D095-411A-A6F1-F25DB6A43A91}" type="slidenum">
              <a:rPr lang="fr-FR"/>
              <a:pPr>
                <a:defRPr/>
              </a:pPr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899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0" y="0"/>
            <a:ext cx="9144000" cy="2460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La phrase interrogative</a:t>
            </a:r>
            <a:endParaRPr lang="fr-F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fr-F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err="1" smtClean="0"/>
              <a:t>Crépieux</a:t>
            </a:r>
            <a:r>
              <a:rPr lang="fr-FR" dirty="0" smtClean="0"/>
              <a:t> et al., </a:t>
            </a:r>
            <a:r>
              <a:rPr lang="fr-FR" i="1" dirty="0" smtClean="0"/>
              <a:t>Un, deux, trois... grammaire!</a:t>
            </a:r>
            <a:r>
              <a:rPr lang="fr-FR" dirty="0" smtClean="0"/>
              <a:t>, </a:t>
            </a:r>
            <a:r>
              <a:rPr lang="fr-FR" dirty="0" err="1" smtClean="0"/>
              <a:t>Zanichelli</a:t>
            </a:r>
            <a:r>
              <a:rPr lang="fr-FR" dirty="0" smtClean="0"/>
              <a:t> </a:t>
            </a:r>
            <a:r>
              <a:rPr lang="fr-FR" dirty="0" err="1" smtClean="0"/>
              <a:t>editore</a:t>
            </a:r>
            <a:r>
              <a:rPr lang="fr-FR" dirty="0" smtClean="0"/>
              <a:t> 2018</a:t>
            </a:r>
            <a:endParaRPr lang="fr-F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C08FB-5E77-4062-8DE6-2BA9141AE8B5}" type="slidenum">
              <a:rPr lang="fr-FR"/>
              <a:pPr>
                <a:defRPr/>
              </a:pPr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9816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0" y="0"/>
            <a:ext cx="9144000" cy="2460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La phrase interrogative</a:t>
            </a:r>
            <a:endParaRPr lang="fr-F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err="1" smtClean="0"/>
              <a:t>Crépieux</a:t>
            </a:r>
            <a:r>
              <a:rPr lang="fr-FR" dirty="0" smtClean="0"/>
              <a:t> et al., </a:t>
            </a:r>
            <a:r>
              <a:rPr lang="fr-FR" i="1" dirty="0" smtClean="0"/>
              <a:t>Un, deux, trois... grammaire!</a:t>
            </a:r>
            <a:r>
              <a:rPr lang="fr-FR" dirty="0" smtClean="0"/>
              <a:t>, </a:t>
            </a:r>
            <a:r>
              <a:rPr lang="fr-FR" dirty="0" err="1" smtClean="0"/>
              <a:t>Zanichelli</a:t>
            </a:r>
            <a:r>
              <a:rPr lang="fr-FR" dirty="0" smtClean="0"/>
              <a:t> </a:t>
            </a:r>
            <a:r>
              <a:rPr lang="fr-FR" dirty="0" err="1" smtClean="0"/>
              <a:t>editore</a:t>
            </a:r>
            <a:r>
              <a:rPr lang="fr-FR" dirty="0" smtClean="0"/>
              <a:t> 2018</a:t>
            </a:r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4EFA8-474D-48E9-925A-0506641ECF17}" type="slidenum">
              <a:rPr lang="fr-FR"/>
              <a:pPr>
                <a:defRPr/>
              </a:pPr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9030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0" y="0"/>
            <a:ext cx="9144000" cy="2460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La phrase interrogative</a:t>
            </a:r>
            <a:endParaRPr lang="fr-F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err="1" smtClean="0"/>
              <a:t>Crépieux</a:t>
            </a:r>
            <a:r>
              <a:rPr lang="fr-FR" dirty="0" smtClean="0"/>
              <a:t> et al., </a:t>
            </a:r>
            <a:r>
              <a:rPr lang="fr-FR" i="1" dirty="0" smtClean="0"/>
              <a:t>Un, deux, trois... grammaire!</a:t>
            </a:r>
            <a:r>
              <a:rPr lang="fr-FR" dirty="0" smtClean="0"/>
              <a:t>, </a:t>
            </a:r>
            <a:r>
              <a:rPr lang="fr-FR" dirty="0" err="1" smtClean="0"/>
              <a:t>Zanichelli</a:t>
            </a:r>
            <a:r>
              <a:rPr lang="fr-FR" dirty="0" smtClean="0"/>
              <a:t> </a:t>
            </a:r>
            <a:r>
              <a:rPr lang="fr-FR" dirty="0" err="1" smtClean="0"/>
              <a:t>editore</a:t>
            </a:r>
            <a:r>
              <a:rPr lang="fr-FR" dirty="0" smtClean="0"/>
              <a:t> 2018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2E3F0-3BAF-46A6-8AFC-F9FCCB845844}" type="slidenum">
              <a:rPr lang="fr-FR"/>
              <a:pPr>
                <a:defRPr/>
              </a:pPr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2947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0" y="0"/>
            <a:ext cx="9144000" cy="2460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La phrase interrogative</a:t>
            </a:r>
            <a:endParaRPr lang="fr-F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err="1" smtClean="0"/>
              <a:t>Crépieux</a:t>
            </a:r>
            <a:r>
              <a:rPr lang="fr-FR" dirty="0" smtClean="0"/>
              <a:t> et al., </a:t>
            </a:r>
            <a:r>
              <a:rPr lang="fr-FR" i="1" dirty="0" smtClean="0"/>
              <a:t>Un, deux, trois... grammaire!</a:t>
            </a:r>
            <a:r>
              <a:rPr lang="fr-FR" dirty="0" smtClean="0"/>
              <a:t>, </a:t>
            </a:r>
            <a:r>
              <a:rPr lang="fr-FR" dirty="0" err="1" smtClean="0"/>
              <a:t>Zanichelli</a:t>
            </a:r>
            <a:r>
              <a:rPr lang="fr-FR" dirty="0" smtClean="0"/>
              <a:t> </a:t>
            </a:r>
            <a:r>
              <a:rPr lang="fr-FR" dirty="0" err="1" smtClean="0"/>
              <a:t>editore</a:t>
            </a:r>
            <a:r>
              <a:rPr lang="fr-FR" dirty="0" smtClean="0"/>
              <a:t> 2018</a:t>
            </a:r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62947-926B-486F-87AB-CBE2292324F1}" type="slidenum">
              <a:rPr lang="fr-FR"/>
              <a:pPr>
                <a:defRPr/>
              </a:pPr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7397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0" y="0"/>
            <a:ext cx="9144000" cy="2460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La phrase interrogative</a:t>
            </a:r>
            <a:endParaRPr lang="fr-F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err="1" smtClean="0"/>
              <a:t>Crépieux</a:t>
            </a:r>
            <a:r>
              <a:rPr lang="fr-FR" dirty="0" smtClean="0"/>
              <a:t> et al., </a:t>
            </a:r>
            <a:r>
              <a:rPr lang="fr-FR" i="1" dirty="0" smtClean="0"/>
              <a:t>Un, deux, trois... grammaire!</a:t>
            </a:r>
            <a:r>
              <a:rPr lang="fr-FR" dirty="0" smtClean="0"/>
              <a:t>, </a:t>
            </a:r>
            <a:r>
              <a:rPr lang="fr-FR" dirty="0" err="1" smtClean="0"/>
              <a:t>Zanichelli</a:t>
            </a:r>
            <a:r>
              <a:rPr lang="fr-FR" dirty="0" smtClean="0"/>
              <a:t> </a:t>
            </a:r>
            <a:r>
              <a:rPr lang="fr-FR" dirty="0" err="1" smtClean="0"/>
              <a:t>editore</a:t>
            </a:r>
            <a:r>
              <a:rPr lang="fr-FR" dirty="0" smtClean="0"/>
              <a:t> 2018</a:t>
            </a:r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88DB0-5A54-4854-B081-E8F010735540}" type="slidenum">
              <a:rPr lang="fr-FR"/>
              <a:pPr>
                <a:defRPr/>
              </a:pPr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3082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Click to edit Master title style</a:t>
            </a:r>
            <a:endParaRPr lang="fr-FR" altLang="fr-FR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Click to edit Master text styles</a:t>
            </a:r>
          </a:p>
          <a:p>
            <a:pPr lvl="1"/>
            <a:r>
              <a:rPr lang="en-US" altLang="fr-FR" smtClean="0"/>
              <a:t>Second level</a:t>
            </a:r>
          </a:p>
          <a:p>
            <a:pPr lvl="2"/>
            <a:r>
              <a:rPr lang="en-US" altLang="fr-FR" smtClean="0"/>
              <a:t>Third level</a:t>
            </a:r>
          </a:p>
          <a:p>
            <a:pPr lvl="3"/>
            <a:r>
              <a:rPr lang="en-US" altLang="fr-FR" smtClean="0"/>
              <a:t>Fourth level</a:t>
            </a:r>
          </a:p>
          <a:p>
            <a:pPr lvl="4"/>
            <a:r>
              <a:rPr lang="en-US" altLang="fr-FR" smtClean="0"/>
              <a:t>Fifth level</a:t>
            </a:r>
            <a:endParaRPr lang="fr-FR" altLang="fr-FR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75" y="6623050"/>
            <a:ext cx="7718425" cy="2349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fr-FR" dirty="0" err="1" smtClean="0"/>
              <a:t>Crépieux</a:t>
            </a:r>
            <a:r>
              <a:rPr lang="fr-FR" dirty="0" smtClean="0"/>
              <a:t> et al., </a:t>
            </a:r>
            <a:r>
              <a:rPr lang="fr-FR" i="1" dirty="0" smtClean="0"/>
              <a:t>Un, deux, trois... grammaire!</a:t>
            </a:r>
            <a:r>
              <a:rPr lang="fr-FR" dirty="0" smtClean="0"/>
              <a:t>, </a:t>
            </a:r>
            <a:r>
              <a:rPr lang="fr-FR" dirty="0" err="1" smtClean="0"/>
              <a:t>Zanichelli</a:t>
            </a:r>
            <a:r>
              <a:rPr lang="fr-FR" dirty="0" smtClean="0"/>
              <a:t> </a:t>
            </a:r>
            <a:r>
              <a:rPr lang="fr-FR" dirty="0" err="1" smtClean="0"/>
              <a:t>editore</a:t>
            </a:r>
            <a:r>
              <a:rPr lang="fr-FR" dirty="0" smtClean="0"/>
              <a:t> 2018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32188" y="6623050"/>
            <a:ext cx="2079625" cy="2349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fr-FR"/>
              <a:t>(#)</a:t>
            </a:r>
          </a:p>
        </p:txBody>
      </p:sp>
      <p:pic>
        <p:nvPicPr>
          <p:cNvPr id="1030" name="Picture 9" descr="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1600" y="6623050"/>
            <a:ext cx="14351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000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r-FR" altLang="fr-FR" sz="6000" dirty="0" smtClean="0"/>
              <a:t>La phrase</a:t>
            </a:r>
            <a:br>
              <a:rPr lang="fr-FR" altLang="fr-FR" sz="6000" dirty="0" smtClean="0"/>
            </a:br>
            <a:r>
              <a:rPr lang="fr-FR" altLang="fr-FR" sz="6000" dirty="0" smtClean="0"/>
              <a:t>interrogative</a:t>
            </a:r>
            <a:endParaRPr lang="fr-FR" altLang="fr-FR" sz="60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dirty="0" err="1" smtClean="0"/>
              <a:t>Domande</a:t>
            </a:r>
            <a:r>
              <a:rPr lang="fr-FR" altLang="fr-FR" dirty="0" smtClean="0"/>
              <a:t> </a:t>
            </a:r>
            <a:r>
              <a:rPr lang="fr-FR" altLang="fr-FR" dirty="0" err="1" smtClean="0"/>
              <a:t>totali</a:t>
            </a:r>
            <a:endParaRPr lang="fr-FR" altLang="fr-FR" dirty="0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323528" y="1412776"/>
            <a:ext cx="8712968" cy="4896544"/>
          </a:xfrm>
        </p:spPr>
        <p:txBody>
          <a:bodyPr/>
          <a:lstStyle/>
          <a:p>
            <a:pPr algn="ctr" eaLnBrk="1" hangingPunct="1">
              <a:buFont typeface="Wingdings"/>
              <a:buChar char="à"/>
              <a:defRPr/>
            </a:pPr>
            <a:r>
              <a:rPr lang="fr-FR" altLang="fr-FR" dirty="0" err="1" smtClean="0">
                <a:sym typeface="Wingdings" panose="05000000000000000000" pitchFamily="2" charset="2"/>
              </a:rPr>
              <a:t>Risposte</a:t>
            </a:r>
            <a:r>
              <a:rPr lang="fr-FR" altLang="fr-FR" dirty="0" smtClean="0">
                <a:sym typeface="Wingdings" panose="05000000000000000000" pitchFamily="2" charset="2"/>
              </a:rPr>
              <a:t>: </a:t>
            </a:r>
            <a:r>
              <a:rPr lang="fr-FR" altLang="fr-FR" i="1" dirty="0" smtClean="0">
                <a:sym typeface="Wingdings" panose="05000000000000000000" pitchFamily="2" charset="2"/>
              </a:rPr>
              <a:t>oui </a:t>
            </a:r>
            <a:r>
              <a:rPr lang="fr-FR" altLang="fr-FR" dirty="0" smtClean="0">
                <a:sym typeface="Wingdings" panose="05000000000000000000" pitchFamily="2" charset="2"/>
              </a:rPr>
              <a:t>/ </a:t>
            </a:r>
            <a:r>
              <a:rPr lang="fr-FR" altLang="fr-FR" i="1" dirty="0" smtClean="0">
                <a:sym typeface="Wingdings" panose="05000000000000000000" pitchFamily="2" charset="2"/>
              </a:rPr>
              <a:t>non </a:t>
            </a:r>
            <a:r>
              <a:rPr lang="fr-FR" altLang="fr-FR" dirty="0" smtClean="0">
                <a:sym typeface="Wingdings" panose="05000000000000000000" pitchFamily="2" charset="2"/>
              </a:rPr>
              <a:t>/ </a:t>
            </a:r>
            <a:r>
              <a:rPr lang="fr-FR" altLang="fr-FR" i="1" dirty="0" smtClean="0">
                <a:sym typeface="Wingdings" panose="05000000000000000000" pitchFamily="2" charset="2"/>
              </a:rPr>
              <a:t>peut-être</a:t>
            </a:r>
          </a:p>
          <a:p>
            <a:pPr eaLnBrk="1" hangingPunct="1">
              <a:buFont typeface="Wingdings"/>
              <a:buChar char="à"/>
              <a:defRPr/>
            </a:pPr>
            <a:endParaRPr lang="fr-FR" altLang="fr-FR" i="1" dirty="0">
              <a:sym typeface="Wingdings" panose="05000000000000000000" pitchFamily="2" charset="2"/>
            </a:endParaRPr>
          </a:p>
          <a:p>
            <a:pPr eaLnBrk="1" hangingPunct="1">
              <a:defRPr/>
            </a:pPr>
            <a:r>
              <a:rPr lang="fr-FR" altLang="fr-FR" b="1" dirty="0" err="1" smtClean="0">
                <a:sym typeface="Wingdings" panose="05000000000000000000" pitchFamily="2" charset="2"/>
              </a:rPr>
              <a:t>Registro</a:t>
            </a:r>
            <a:r>
              <a:rPr lang="fr-FR" altLang="fr-FR" b="1" dirty="0" smtClean="0">
                <a:sym typeface="Wingdings" panose="05000000000000000000" pitchFamily="2" charset="2"/>
              </a:rPr>
              <a:t> </a:t>
            </a:r>
            <a:r>
              <a:rPr lang="fr-FR" altLang="fr-FR" b="1" dirty="0" err="1" smtClean="0">
                <a:sym typeface="Wingdings" panose="05000000000000000000" pitchFamily="2" charset="2"/>
              </a:rPr>
              <a:t>informale</a:t>
            </a:r>
            <a:r>
              <a:rPr lang="fr-FR" altLang="fr-FR" b="1" dirty="0" smtClean="0">
                <a:sym typeface="Wingdings" panose="05000000000000000000" pitchFamily="2" charset="2"/>
              </a:rPr>
              <a:t>:</a:t>
            </a:r>
            <a:endParaRPr lang="fr-FR" altLang="fr-FR" b="1" dirty="0" smtClean="0">
              <a:sym typeface="Wingdings" panose="05000000000000000000" pitchFamily="2" charset="2"/>
            </a:endParaRPr>
          </a:p>
          <a:p>
            <a:pPr marL="0" indent="0" eaLnBrk="1" hangingPunct="1">
              <a:buNone/>
              <a:defRPr/>
            </a:pPr>
            <a:r>
              <a:rPr lang="fr-FR" altLang="fr-FR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  Frase </a:t>
            </a:r>
            <a:r>
              <a:rPr lang="fr-FR" altLang="fr-FR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enunciativa</a:t>
            </a:r>
            <a:r>
              <a:rPr lang="fr-FR" altLang="fr-FR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fr-FR" altLang="fr-FR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(</a:t>
            </a:r>
            <a:r>
              <a:rPr lang="fr-FR" altLang="fr-FR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intonazione</a:t>
            </a:r>
            <a:r>
              <a:rPr lang="fr-FR" altLang="fr-FR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fr-FR" altLang="fr-FR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ascendente</a:t>
            </a:r>
            <a:r>
              <a:rPr lang="fr-FR" altLang="fr-FR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)</a:t>
            </a:r>
            <a:r>
              <a:rPr lang="fr-FR" altLang="fr-FR" dirty="0" smtClean="0">
                <a:sym typeface="Wingdings" panose="05000000000000000000" pitchFamily="2" charset="2"/>
              </a:rPr>
              <a:t> + </a:t>
            </a:r>
            <a:r>
              <a:rPr lang="fr-FR" altLang="fr-FR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?</a:t>
            </a:r>
          </a:p>
          <a:p>
            <a:pPr eaLnBrk="1" hangingPunct="1">
              <a:defRPr/>
            </a:pPr>
            <a:endParaRPr lang="fr-FR" altLang="fr-FR" dirty="0" smtClean="0">
              <a:sym typeface="Wingdings" panose="05000000000000000000" pitchFamily="2" charset="2"/>
            </a:endParaRPr>
          </a:p>
          <a:p>
            <a:pPr marL="0" indent="0" eaLnBrk="1" hangingPunct="1">
              <a:buNone/>
              <a:defRPr/>
            </a:pPr>
            <a:r>
              <a:rPr lang="fr-FR" altLang="fr-FR" i="1" dirty="0" smtClean="0">
                <a:sym typeface="Wingdings" panose="05000000000000000000" pitchFamily="2" charset="2"/>
              </a:rPr>
              <a:t>   Tu as un stylo rouge ?</a:t>
            </a:r>
          </a:p>
          <a:p>
            <a:pPr eaLnBrk="1" hangingPunct="1">
              <a:defRPr/>
            </a:pPr>
            <a:endParaRPr lang="fr-FR" altLang="fr-FR" dirty="0">
              <a:sym typeface="Wingdings" panose="05000000000000000000" pitchFamily="2" charset="2"/>
            </a:endParaRPr>
          </a:p>
          <a:p>
            <a:pPr eaLnBrk="1" hangingPunct="1">
              <a:defRPr/>
            </a:pPr>
            <a:r>
              <a:rPr lang="fr-FR" altLang="fr-FR" b="1" dirty="0" err="1" smtClean="0">
                <a:sym typeface="Wingdings" panose="05000000000000000000" pitchFamily="2" charset="2"/>
              </a:rPr>
              <a:t>Registro</a:t>
            </a:r>
            <a:r>
              <a:rPr lang="fr-FR" altLang="fr-FR" b="1" dirty="0" smtClean="0">
                <a:sym typeface="Wingdings" panose="05000000000000000000" pitchFamily="2" charset="2"/>
              </a:rPr>
              <a:t> medio</a:t>
            </a:r>
            <a:r>
              <a:rPr lang="fr-FR" altLang="fr-FR" b="1" dirty="0" smtClean="0">
                <a:sym typeface="Wingdings" panose="05000000000000000000" pitchFamily="2" charset="2"/>
              </a:rPr>
              <a:t>:</a:t>
            </a:r>
            <a:endParaRPr lang="fr-FR" altLang="fr-FR" b="1" dirty="0">
              <a:sym typeface="Wingdings" panose="05000000000000000000" pitchFamily="2" charset="2"/>
            </a:endParaRPr>
          </a:p>
          <a:p>
            <a:pPr marL="0" indent="0" eaLnBrk="1" hangingPunct="1">
              <a:buNone/>
              <a:defRPr/>
            </a:pPr>
            <a:r>
              <a:rPr lang="fr-FR" altLang="fr-FR" b="1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  Est-ce que</a:t>
            </a:r>
            <a:r>
              <a:rPr lang="fr-FR" altLang="fr-FR" i="1" dirty="0" smtClean="0">
                <a:sym typeface="Wingdings" panose="05000000000000000000" pitchFamily="2" charset="2"/>
              </a:rPr>
              <a:t>/</a:t>
            </a:r>
            <a:r>
              <a:rPr lang="fr-FR" altLang="fr-FR" b="1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qu’ </a:t>
            </a:r>
            <a:r>
              <a:rPr lang="fr-FR" altLang="fr-FR" dirty="0" smtClean="0">
                <a:sym typeface="Wingdings" panose="05000000000000000000" pitchFamily="2" charset="2"/>
              </a:rPr>
              <a:t>+ </a:t>
            </a:r>
            <a:r>
              <a:rPr lang="fr-FR" altLang="fr-FR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frase </a:t>
            </a:r>
            <a:r>
              <a:rPr lang="fr-FR" altLang="fr-FR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enunciativa</a:t>
            </a:r>
            <a:r>
              <a:rPr lang="fr-FR" altLang="fr-FR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fr-FR" altLang="fr-FR" dirty="0" smtClean="0">
                <a:sym typeface="Wingdings" panose="05000000000000000000" pitchFamily="2" charset="2"/>
              </a:rPr>
              <a:t>+ </a:t>
            </a:r>
            <a:r>
              <a:rPr lang="fr-FR" altLang="fr-FR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?</a:t>
            </a:r>
          </a:p>
          <a:p>
            <a:pPr eaLnBrk="1" hangingPunct="1">
              <a:defRPr/>
            </a:pPr>
            <a:endParaRPr lang="fr-FR" altLang="fr-FR" b="1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marL="0" indent="0" eaLnBrk="1" hangingPunct="1">
              <a:buNone/>
              <a:defRPr/>
            </a:pPr>
            <a:r>
              <a:rPr lang="fr-FR" altLang="fr-FR" i="1" dirty="0" smtClean="0">
                <a:sym typeface="Wingdings" panose="05000000000000000000" pitchFamily="2" charset="2"/>
              </a:rPr>
              <a:t>   Est-ce que tu as un stylo rouge ?</a:t>
            </a:r>
            <a:endParaRPr lang="fr-FR" altLang="fr-FR" b="1" i="1" dirty="0" smtClean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 err="1"/>
              <a:t>Crépieux</a:t>
            </a:r>
            <a:r>
              <a:rPr lang="fr-FR" dirty="0"/>
              <a:t> et al., </a:t>
            </a:r>
            <a:r>
              <a:rPr lang="fr-FR" i="1" dirty="0"/>
              <a:t>Un, deux, trois... grammaire!</a:t>
            </a:r>
            <a:r>
              <a:rPr lang="fr-FR" dirty="0"/>
              <a:t>, </a:t>
            </a:r>
            <a:r>
              <a:rPr lang="fr-FR" dirty="0" err="1"/>
              <a:t>Zanichelli</a:t>
            </a:r>
            <a:r>
              <a:rPr lang="fr-FR" dirty="0"/>
              <a:t> </a:t>
            </a:r>
            <a:r>
              <a:rPr lang="fr-FR" dirty="0" err="1"/>
              <a:t>editore</a:t>
            </a:r>
            <a:r>
              <a:rPr lang="fr-FR" dirty="0"/>
              <a:t> </a:t>
            </a:r>
            <a:r>
              <a:rPr lang="fr-FR" dirty="0" smtClean="0"/>
              <a:t>2018</a:t>
            </a:r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FF60259-1F75-4281-9361-9CA4E32360BA}" type="slidenum">
              <a:rPr lang="fr-FR"/>
              <a:pPr>
                <a:defRPr/>
              </a:pPr>
              <a:t>2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dirty="0" err="1" smtClean="0"/>
              <a:t>Domande</a:t>
            </a:r>
            <a:r>
              <a:rPr lang="fr-FR" altLang="fr-FR" dirty="0" smtClean="0"/>
              <a:t> </a:t>
            </a:r>
            <a:r>
              <a:rPr lang="fr-FR" altLang="fr-FR" dirty="0" err="1" smtClean="0"/>
              <a:t>totali</a:t>
            </a:r>
            <a:endParaRPr lang="fr-FR" altLang="fr-FR" dirty="0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323528" y="1412776"/>
            <a:ext cx="8712968" cy="4896544"/>
          </a:xfrm>
        </p:spPr>
        <p:txBody>
          <a:bodyPr/>
          <a:lstStyle/>
          <a:p>
            <a:pPr eaLnBrk="1" hangingPunct="1">
              <a:defRPr/>
            </a:pPr>
            <a:r>
              <a:rPr lang="fr-FR" altLang="fr-FR" b="1" dirty="0" err="1" smtClean="0">
                <a:sym typeface="Wingdings" panose="05000000000000000000" pitchFamily="2" charset="2"/>
              </a:rPr>
              <a:t>Registro</a:t>
            </a:r>
            <a:r>
              <a:rPr lang="fr-FR" altLang="fr-FR" b="1" dirty="0" smtClean="0">
                <a:sym typeface="Wingdings" panose="05000000000000000000" pitchFamily="2" charset="2"/>
              </a:rPr>
              <a:t> </a:t>
            </a:r>
            <a:r>
              <a:rPr lang="fr-FR" altLang="fr-FR" b="1" dirty="0" err="1" smtClean="0">
                <a:sym typeface="Wingdings" panose="05000000000000000000" pitchFamily="2" charset="2"/>
              </a:rPr>
              <a:t>formale</a:t>
            </a:r>
            <a:r>
              <a:rPr lang="fr-FR" altLang="fr-FR" b="1" dirty="0" smtClean="0">
                <a:sym typeface="Wingdings" panose="05000000000000000000" pitchFamily="2" charset="2"/>
              </a:rPr>
              <a:t>:</a:t>
            </a:r>
            <a:r>
              <a:rPr lang="fr-FR" altLang="fr-FR" b="1" dirty="0">
                <a:sym typeface="Wingdings" panose="05000000000000000000" pitchFamily="2" charset="2"/>
              </a:rPr>
              <a:t> </a:t>
            </a:r>
            <a:r>
              <a:rPr lang="fr-FR" altLang="fr-FR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in</a:t>
            </a:r>
            <a:r>
              <a:rPr lang="fr-FR" altLang="fr-FR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versione</a:t>
            </a:r>
            <a:r>
              <a:rPr lang="fr-FR" altLang="fr-FR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fr-FR" altLang="fr-FR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soggetto-verbo</a:t>
            </a:r>
            <a:endParaRPr lang="fr-FR" altLang="fr-FR" b="1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marL="0" indent="0" eaLnBrk="1" hangingPunct="1">
              <a:buNone/>
              <a:defRPr/>
            </a:pPr>
            <a:endParaRPr lang="fr-FR" b="1" dirty="0" smtClean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marL="0" indent="0" eaLnBrk="1" hangingPunct="1">
              <a:buNone/>
              <a:defRPr/>
            </a:pP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b="1" dirty="0"/>
              <a:t/>
            </a:r>
            <a:br>
              <a:rPr lang="it-IT" b="1" dirty="0"/>
            </a:br>
            <a:endParaRPr lang="fr-FR" altLang="fr-FR" b="1" i="1" dirty="0" smtClean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 err="1"/>
              <a:t>Crépieux</a:t>
            </a:r>
            <a:r>
              <a:rPr lang="fr-FR" dirty="0"/>
              <a:t> et al., </a:t>
            </a:r>
            <a:r>
              <a:rPr lang="fr-FR" i="1" dirty="0"/>
              <a:t>Un, deux, trois... grammaire!</a:t>
            </a:r>
            <a:r>
              <a:rPr lang="fr-FR" dirty="0"/>
              <a:t>, </a:t>
            </a:r>
            <a:r>
              <a:rPr lang="fr-FR" dirty="0" err="1"/>
              <a:t>Zanichelli</a:t>
            </a:r>
            <a:r>
              <a:rPr lang="fr-FR" dirty="0"/>
              <a:t> </a:t>
            </a:r>
            <a:r>
              <a:rPr lang="fr-FR" dirty="0" err="1"/>
              <a:t>editore</a:t>
            </a:r>
            <a:r>
              <a:rPr lang="fr-FR" dirty="0"/>
              <a:t> </a:t>
            </a:r>
            <a:r>
              <a:rPr lang="fr-FR" dirty="0" smtClean="0"/>
              <a:t>2018</a:t>
            </a:r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FF60259-1F75-4281-9361-9CA4E32360BA}" type="slidenum">
              <a:rPr lang="fr-FR"/>
              <a:pPr>
                <a:defRPr/>
              </a:pPr>
              <a:t>3</a:t>
            </a:fld>
            <a:endParaRPr lang="fr-FR" dirty="0"/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7472894"/>
              </p:ext>
            </p:extLst>
          </p:nvPr>
        </p:nvGraphicFramePr>
        <p:xfrm>
          <a:off x="304455" y="2282640"/>
          <a:ext cx="4258819" cy="40124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58819">
                  <a:extLst>
                    <a:ext uri="{9D8B030D-6E8A-4147-A177-3AD203B41FA5}">
                      <a16:colId xmlns:a16="http://schemas.microsoft.com/office/drawing/2014/main" val="851177607"/>
                    </a:ext>
                  </a:extLst>
                </a:gridCol>
              </a:tblGrid>
              <a:tr h="604031">
                <a:tc>
                  <a:txBody>
                    <a:bodyPr/>
                    <a:lstStyle/>
                    <a:p>
                      <a:pPr algn="ctr"/>
                      <a:r>
                        <a:rPr kumimoji="0" lang="it-IT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Inversione semplice</a:t>
                      </a:r>
                      <a:endParaRPr lang="it-IT" sz="2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87337496"/>
                  </a:ext>
                </a:extLst>
              </a:tr>
              <a:tr h="2232249">
                <a:tc>
                  <a:txBody>
                    <a:bodyPr/>
                    <a:lstStyle/>
                    <a:p>
                      <a:pPr algn="l"/>
                      <a:r>
                        <a:rPr kumimoji="0" lang="it-IT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</a:p>
                    <a:p>
                      <a:pPr algn="l"/>
                      <a:r>
                        <a:rPr kumimoji="0" lang="it-IT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verbo </a:t>
                      </a:r>
                      <a:r>
                        <a:rPr kumimoji="0" lang="it-IT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(/ausiliare) </a:t>
                      </a:r>
                      <a:br>
                        <a:rPr kumimoji="0" lang="it-IT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r>
                        <a:rPr kumimoji="0" lang="it-IT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+ </a:t>
                      </a:r>
                      <a:r>
                        <a:rPr kumimoji="0" lang="it-IT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r>
                        <a:rPr kumimoji="0" lang="it-IT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br>
                        <a:rPr kumimoji="0" lang="it-IT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r>
                        <a:rPr kumimoji="0" lang="it-IT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+ </a:t>
                      </a:r>
                      <a:r>
                        <a:rPr kumimoji="0" lang="it-IT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pronome personale </a:t>
                      </a:r>
                      <a:r>
                        <a:rPr kumimoji="0" lang="it-IT" sz="20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sogg</a:t>
                      </a:r>
                      <a:r>
                        <a:rPr kumimoji="0" lang="it-IT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</a:t>
                      </a:r>
                      <a:br>
                        <a:rPr kumimoji="0" lang="it-IT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r>
                        <a:rPr kumimoji="0" lang="it-IT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(+ part. passato)</a:t>
                      </a:r>
                      <a:br>
                        <a:rPr kumimoji="0" lang="it-IT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endParaRPr lang="it-IT" sz="2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8113821"/>
                  </a:ext>
                </a:extLst>
              </a:tr>
              <a:tr h="1176130">
                <a:tc>
                  <a:txBody>
                    <a:bodyPr/>
                    <a:lstStyle/>
                    <a:p>
                      <a:pPr algn="ctr"/>
                      <a:r>
                        <a:rPr kumimoji="0" lang="it-IT" sz="20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Êtes-vous</a:t>
                      </a:r>
                      <a:r>
                        <a:rPr kumimoji="0" lang="it-IT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kumimoji="0" lang="it-IT" sz="20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francophones</a:t>
                      </a:r>
                      <a:r>
                        <a:rPr kumimoji="0" lang="it-IT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?</a:t>
                      </a:r>
                      <a:br>
                        <a:rPr kumimoji="0" lang="it-IT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r>
                        <a:rPr kumimoji="0" lang="it-IT" sz="20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Avez-vous</a:t>
                      </a:r>
                      <a:r>
                        <a:rPr kumimoji="0" lang="it-IT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kumimoji="0" lang="it-IT" sz="20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appris</a:t>
                      </a:r>
                      <a:r>
                        <a:rPr kumimoji="0" lang="it-IT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kumimoji="0" lang="it-IT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le </a:t>
                      </a:r>
                      <a:r>
                        <a:rPr kumimoji="0" lang="it-IT" sz="20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français</a:t>
                      </a:r>
                      <a:r>
                        <a:rPr kumimoji="0" lang="it-IT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?</a:t>
                      </a:r>
                      <a:endParaRPr lang="it-IT" sz="2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52377162"/>
                  </a:ext>
                </a:extLst>
              </a:tr>
            </a:tbl>
          </a:graphicData>
        </a:graphic>
      </p:graphicFrame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665239"/>
              </p:ext>
            </p:extLst>
          </p:nvPr>
        </p:nvGraphicFramePr>
        <p:xfrm>
          <a:off x="4563274" y="2282640"/>
          <a:ext cx="4238125" cy="40052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38125">
                  <a:extLst>
                    <a:ext uri="{9D8B030D-6E8A-4147-A177-3AD203B41FA5}">
                      <a16:colId xmlns:a16="http://schemas.microsoft.com/office/drawing/2014/main" val="851177607"/>
                    </a:ext>
                  </a:extLst>
                </a:gridCol>
              </a:tblGrid>
              <a:tr h="604031">
                <a:tc>
                  <a:txBody>
                    <a:bodyPr/>
                    <a:lstStyle/>
                    <a:p>
                      <a:pPr algn="ctr"/>
                      <a:r>
                        <a:rPr kumimoji="0" lang="it-IT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Inversione complessa</a:t>
                      </a:r>
                      <a:endParaRPr lang="it-IT" sz="2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87337496"/>
                  </a:ext>
                </a:extLst>
              </a:tr>
              <a:tr h="1176130">
                <a:tc>
                  <a:txBody>
                    <a:bodyPr/>
                    <a:lstStyle/>
                    <a:p>
                      <a:pPr algn="l"/>
                      <a:r>
                        <a:rPr kumimoji="0" lang="it-IT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</a:p>
                    <a:p>
                      <a:pPr algn="r"/>
                      <a:r>
                        <a:rPr kumimoji="0" lang="it-IT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soggetto nominale</a:t>
                      </a:r>
                      <a:br>
                        <a:rPr kumimoji="0" lang="it-IT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r>
                        <a:rPr kumimoji="0" lang="it-IT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verbo </a:t>
                      </a:r>
                      <a:r>
                        <a:rPr kumimoji="0" lang="it-IT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(/ausiliare) </a:t>
                      </a:r>
                      <a:br>
                        <a:rPr kumimoji="0" lang="it-IT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r>
                        <a:rPr kumimoji="0" lang="it-IT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+ </a:t>
                      </a:r>
                      <a:r>
                        <a:rPr kumimoji="0" lang="it-IT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r>
                        <a:rPr kumimoji="0" lang="it-IT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br>
                        <a:rPr kumimoji="0" lang="it-IT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r>
                        <a:rPr kumimoji="0" lang="it-IT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+ </a:t>
                      </a:r>
                      <a:r>
                        <a:rPr kumimoji="0" lang="it-IT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pronome personale </a:t>
                      </a:r>
                      <a:r>
                        <a:rPr kumimoji="0" lang="it-IT" sz="20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sogg</a:t>
                      </a:r>
                      <a:r>
                        <a:rPr kumimoji="0" lang="it-IT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</a:t>
                      </a:r>
                      <a:br>
                        <a:rPr kumimoji="0" lang="it-IT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r>
                        <a:rPr kumimoji="0" lang="it-IT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(+ part. passato)</a:t>
                      </a:r>
                      <a:br>
                        <a:rPr kumimoji="0" lang="it-IT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endParaRPr lang="it-IT" sz="2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8113821"/>
                  </a:ext>
                </a:extLst>
              </a:tr>
              <a:tr h="1176130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it-IT" sz="2000" i="1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Le </a:t>
                      </a:r>
                      <a:r>
                        <a:rPr lang="it-IT" sz="2000" i="1" dirty="0" err="1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professeur</a:t>
                      </a:r>
                      <a:r>
                        <a:rPr lang="it-IT" sz="2000" i="1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est-il </a:t>
                      </a:r>
                      <a:r>
                        <a:rPr lang="it-IT" sz="2000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présent</a:t>
                      </a:r>
                      <a:r>
                        <a:rPr lang="it-IT" sz="2000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?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it-IT" sz="2000" i="1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Arthur </a:t>
                      </a:r>
                      <a:r>
                        <a:rPr lang="it-IT" sz="2000" i="1" dirty="0" err="1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vient</a:t>
                      </a:r>
                      <a:r>
                        <a:rPr lang="it-IT" sz="2000" i="1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-il </a:t>
                      </a:r>
                      <a:r>
                        <a:rPr lang="it-IT" sz="2000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avec</a:t>
                      </a:r>
                      <a:r>
                        <a:rPr lang="it-IT" sz="2000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it-IT" sz="2000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nous</a:t>
                      </a:r>
                      <a:r>
                        <a:rPr lang="it-IT" sz="2000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?</a:t>
                      </a:r>
                      <a:endParaRPr lang="it-IT" sz="2000" i="1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523771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4703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Domande totali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Forma </a:t>
            </a:r>
            <a:r>
              <a:rPr lang="it-IT" b="1" dirty="0" smtClean="0">
                <a:solidFill>
                  <a:srgbClr val="FF0000"/>
                </a:solidFill>
              </a:rPr>
              <a:t>interro-negativa</a:t>
            </a:r>
            <a:endParaRPr lang="it-IT" i="1" dirty="0" smtClean="0"/>
          </a:p>
          <a:p>
            <a:pPr marL="0" indent="0">
              <a:buNone/>
            </a:pPr>
            <a:endParaRPr lang="it-IT" i="1" dirty="0" smtClean="0"/>
          </a:p>
          <a:p>
            <a:pPr marL="0" indent="0">
              <a:buNone/>
            </a:pPr>
            <a:r>
              <a:rPr lang="it-IT" i="1" dirty="0" smtClean="0"/>
              <a:t>Claude </a:t>
            </a:r>
            <a:r>
              <a:rPr lang="it-IT" i="1" dirty="0" smtClean="0">
                <a:solidFill>
                  <a:srgbClr val="FF0000"/>
                </a:solidFill>
              </a:rPr>
              <a:t>ne</a:t>
            </a:r>
            <a:r>
              <a:rPr lang="it-IT" i="1" dirty="0" smtClean="0"/>
              <a:t> part </a:t>
            </a:r>
            <a:r>
              <a:rPr lang="it-IT" i="1" dirty="0" smtClean="0">
                <a:solidFill>
                  <a:srgbClr val="FF0000"/>
                </a:solidFill>
              </a:rPr>
              <a:t>pas</a:t>
            </a:r>
            <a:r>
              <a:rPr lang="it-IT" i="1" dirty="0" smtClean="0"/>
              <a:t> en </a:t>
            </a:r>
            <a:r>
              <a:rPr lang="it-IT" i="1" dirty="0" err="1" smtClean="0"/>
              <a:t>vacances</a:t>
            </a:r>
            <a:r>
              <a:rPr lang="it-IT" i="1" dirty="0" smtClean="0"/>
              <a:t> ?</a:t>
            </a:r>
            <a:endParaRPr lang="it-IT" i="1" dirty="0"/>
          </a:p>
          <a:p>
            <a:pPr marL="0" indent="0">
              <a:buNone/>
            </a:pPr>
            <a:r>
              <a:rPr lang="it-IT" i="1" dirty="0" smtClean="0"/>
              <a:t>Est-ce que Claude </a:t>
            </a:r>
            <a:r>
              <a:rPr lang="it-IT" i="1" dirty="0" smtClean="0">
                <a:solidFill>
                  <a:srgbClr val="FF0000"/>
                </a:solidFill>
              </a:rPr>
              <a:t>ne</a:t>
            </a:r>
            <a:r>
              <a:rPr lang="it-IT" i="1" dirty="0" smtClean="0"/>
              <a:t> part </a:t>
            </a:r>
            <a:r>
              <a:rPr lang="it-IT" i="1" dirty="0" smtClean="0">
                <a:solidFill>
                  <a:srgbClr val="FF0000"/>
                </a:solidFill>
              </a:rPr>
              <a:t>pas</a:t>
            </a:r>
            <a:r>
              <a:rPr lang="it-IT" i="1" dirty="0" smtClean="0"/>
              <a:t> en </a:t>
            </a:r>
            <a:r>
              <a:rPr lang="it-IT" i="1" dirty="0" err="1" smtClean="0"/>
              <a:t>vacances</a:t>
            </a:r>
            <a:r>
              <a:rPr lang="it-IT" i="1" dirty="0" smtClean="0"/>
              <a:t> ?</a:t>
            </a:r>
          </a:p>
          <a:p>
            <a:pPr marL="0" indent="0">
              <a:buNone/>
            </a:pPr>
            <a:r>
              <a:rPr lang="it-IT" i="1" dirty="0" smtClean="0"/>
              <a:t>Claude </a:t>
            </a:r>
            <a:r>
              <a:rPr lang="it-IT" i="1" dirty="0" smtClean="0">
                <a:solidFill>
                  <a:srgbClr val="FF0000"/>
                </a:solidFill>
              </a:rPr>
              <a:t>ne</a:t>
            </a:r>
            <a:r>
              <a:rPr lang="it-IT" i="1" dirty="0" smtClean="0"/>
              <a:t> part-il </a:t>
            </a:r>
            <a:r>
              <a:rPr lang="it-IT" i="1" dirty="0" smtClean="0">
                <a:solidFill>
                  <a:srgbClr val="FF0000"/>
                </a:solidFill>
              </a:rPr>
              <a:t>pas</a:t>
            </a:r>
            <a:r>
              <a:rPr lang="it-IT" i="1" dirty="0" smtClean="0"/>
              <a:t> en vacances ?</a:t>
            </a:r>
          </a:p>
          <a:p>
            <a:endParaRPr lang="it-IT" dirty="0"/>
          </a:p>
          <a:p>
            <a:pPr marL="0" indent="0">
              <a:buNone/>
            </a:pP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b="1" dirty="0" smtClean="0"/>
              <a:t>ATTENZIONE</a:t>
            </a:r>
            <a:r>
              <a:rPr lang="it-IT" b="1" dirty="0"/>
              <a:t>!</a:t>
            </a: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b="1" dirty="0" smtClean="0"/>
              <a:t>Risposta affermativa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dirty="0" smtClean="0"/>
              <a:t>con </a:t>
            </a:r>
            <a:r>
              <a:rPr lang="it-IT" b="1" i="1" dirty="0" smtClean="0"/>
              <a:t>si</a:t>
            </a:r>
            <a:r>
              <a:rPr lang="it-IT" dirty="0" smtClean="0"/>
              <a:t>:</a:t>
            </a:r>
          </a:p>
          <a:p>
            <a:pPr marL="0" indent="0">
              <a:buNone/>
            </a:pPr>
            <a:r>
              <a:rPr lang="it-IT" i="1" dirty="0" smtClean="0">
                <a:solidFill>
                  <a:srgbClr val="FF0000"/>
                </a:solidFill>
              </a:rPr>
              <a:t/>
            </a:r>
            <a:br>
              <a:rPr lang="it-IT" i="1" dirty="0" smtClean="0">
                <a:solidFill>
                  <a:srgbClr val="FF0000"/>
                </a:solidFill>
              </a:rPr>
            </a:br>
            <a:r>
              <a:rPr lang="it-IT" b="1" i="1" dirty="0" smtClean="0"/>
              <a:t>Si</a:t>
            </a:r>
            <a:r>
              <a:rPr lang="it-IT" i="1" dirty="0" smtClean="0"/>
              <a:t>, il part en vacances demain !</a:t>
            </a:r>
            <a:endParaRPr lang="it-IT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 err="1"/>
              <a:t>Crépieux</a:t>
            </a:r>
            <a:r>
              <a:rPr lang="fr-FR" dirty="0"/>
              <a:t> et al., </a:t>
            </a:r>
            <a:r>
              <a:rPr lang="fr-FR" i="1" dirty="0"/>
              <a:t>Un, deux, trois... grammaire!</a:t>
            </a:r>
            <a:r>
              <a:rPr lang="fr-FR" dirty="0"/>
              <a:t>, </a:t>
            </a:r>
            <a:r>
              <a:rPr lang="fr-FR" dirty="0" err="1"/>
              <a:t>Zanichelli</a:t>
            </a:r>
            <a:r>
              <a:rPr lang="fr-FR" dirty="0"/>
              <a:t> </a:t>
            </a:r>
            <a:r>
              <a:rPr lang="fr-FR" dirty="0" err="1"/>
              <a:t>editore</a:t>
            </a:r>
            <a:r>
              <a:rPr lang="fr-FR" dirty="0"/>
              <a:t> 2018</a:t>
            </a:r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071BCF9-AA25-4889-BC63-55C2DC52B365}" type="slidenum">
              <a:rPr lang="fr-FR" smtClean="0"/>
              <a:pPr>
                <a:defRPr/>
              </a:pPr>
              <a:t>4</a:t>
            </a:fld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628645"/>
            <a:ext cx="2232248" cy="2663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5282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dirty="0" err="1" smtClean="0"/>
              <a:t>Domande</a:t>
            </a:r>
            <a:r>
              <a:rPr lang="fr-FR" altLang="fr-FR" dirty="0" smtClean="0"/>
              <a:t> </a:t>
            </a:r>
            <a:r>
              <a:rPr lang="fr-FR" altLang="fr-FR" dirty="0" err="1" smtClean="0"/>
              <a:t>parziali</a:t>
            </a:r>
            <a:endParaRPr lang="fr-FR" altLang="fr-FR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1268760"/>
            <a:ext cx="8964488" cy="4713387"/>
          </a:xfrm>
        </p:spPr>
        <p:txBody>
          <a:bodyPr/>
          <a:lstStyle/>
          <a:p>
            <a:pPr algn="ctr">
              <a:buFont typeface="Wingdings"/>
              <a:buChar char="à"/>
            </a:pPr>
            <a:r>
              <a:rPr lang="it-IT" sz="2300" dirty="0" smtClean="0">
                <a:sym typeface="Wingdings" panose="05000000000000000000" pitchFamily="2" charset="2"/>
              </a:rPr>
              <a:t>Con parole </a:t>
            </a:r>
            <a:r>
              <a:rPr lang="it-IT" sz="2300" dirty="0" smtClean="0">
                <a:sym typeface="Wingdings" panose="05000000000000000000" pitchFamily="2" charset="2"/>
              </a:rPr>
              <a:t>interrogative</a:t>
            </a:r>
            <a:r>
              <a:rPr lang="it-IT" sz="2300" dirty="0">
                <a:sym typeface="Wingdings" panose="05000000000000000000" pitchFamily="2" charset="2"/>
              </a:rPr>
              <a:t> </a:t>
            </a:r>
            <a:r>
              <a:rPr lang="it-IT" sz="2300" dirty="0" smtClean="0">
                <a:sym typeface="Wingdings" panose="05000000000000000000" pitchFamily="2" charset="2"/>
              </a:rPr>
              <a:t>(</a:t>
            </a:r>
            <a:r>
              <a:rPr lang="it-IT" sz="2300" b="1" i="1" dirty="0" smtClean="0">
                <a:sym typeface="Wingdings" panose="05000000000000000000" pitchFamily="2" charset="2"/>
              </a:rPr>
              <a:t>quel</a:t>
            </a:r>
            <a:r>
              <a:rPr lang="it-IT" sz="2300" dirty="0" smtClean="0">
                <a:sym typeface="Wingdings" panose="05000000000000000000" pitchFamily="2" charset="2"/>
              </a:rPr>
              <a:t>/</a:t>
            </a:r>
            <a:r>
              <a:rPr lang="it-IT" sz="2300" b="1" i="1" dirty="0" smtClean="0">
                <a:sym typeface="Wingdings" panose="05000000000000000000" pitchFamily="2" charset="2"/>
              </a:rPr>
              <a:t>qui</a:t>
            </a:r>
            <a:r>
              <a:rPr lang="it-IT" sz="2300" dirty="0" smtClean="0">
                <a:sym typeface="Wingdings" panose="05000000000000000000" pitchFamily="2" charset="2"/>
              </a:rPr>
              <a:t>/</a:t>
            </a:r>
            <a:r>
              <a:rPr lang="it-IT" sz="2300" b="1" i="1" dirty="0" err="1" smtClean="0">
                <a:sym typeface="Wingdings" panose="05000000000000000000" pitchFamily="2" charset="2"/>
              </a:rPr>
              <a:t>que</a:t>
            </a:r>
            <a:r>
              <a:rPr lang="it-IT" sz="2300" dirty="0" smtClean="0">
                <a:sym typeface="Wingdings" panose="05000000000000000000" pitchFamily="2" charset="2"/>
              </a:rPr>
              <a:t>/</a:t>
            </a:r>
            <a:r>
              <a:rPr lang="it-IT" sz="2300" b="1" i="1" dirty="0" err="1" smtClean="0">
                <a:sym typeface="Wingdings" panose="05000000000000000000" pitchFamily="2" charset="2"/>
              </a:rPr>
              <a:t>quoi</a:t>
            </a:r>
            <a:r>
              <a:rPr lang="it-IT" sz="2300" dirty="0" smtClean="0">
                <a:sym typeface="Wingdings" panose="05000000000000000000" pitchFamily="2" charset="2"/>
              </a:rPr>
              <a:t>/</a:t>
            </a:r>
            <a:r>
              <a:rPr lang="it-IT" sz="2300" b="1" i="1" dirty="0" err="1" smtClean="0">
                <a:sym typeface="Wingdings" panose="05000000000000000000" pitchFamily="2" charset="2"/>
              </a:rPr>
              <a:t>lequel</a:t>
            </a:r>
            <a:r>
              <a:rPr lang="it-IT" sz="2300" dirty="0" smtClean="0">
                <a:sym typeface="Wingdings" panose="05000000000000000000" pitchFamily="2" charset="2"/>
              </a:rPr>
              <a:t>/</a:t>
            </a:r>
            <a:br>
              <a:rPr lang="it-IT" sz="2300" dirty="0" smtClean="0">
                <a:sym typeface="Wingdings" panose="05000000000000000000" pitchFamily="2" charset="2"/>
              </a:rPr>
            </a:br>
            <a:r>
              <a:rPr lang="it-IT" sz="2300" b="1" i="1" dirty="0" err="1" smtClean="0">
                <a:sym typeface="Wingdings" panose="05000000000000000000" pitchFamily="2" charset="2"/>
              </a:rPr>
              <a:t>pourquoi</a:t>
            </a:r>
            <a:r>
              <a:rPr lang="it-IT" sz="2300" dirty="0" smtClean="0">
                <a:sym typeface="Wingdings" panose="05000000000000000000" pitchFamily="2" charset="2"/>
              </a:rPr>
              <a:t>/</a:t>
            </a:r>
            <a:r>
              <a:rPr lang="it-IT" sz="2300" b="1" i="1" dirty="0" err="1" smtClean="0">
                <a:sym typeface="Wingdings" panose="05000000000000000000" pitchFamily="2" charset="2"/>
              </a:rPr>
              <a:t>où</a:t>
            </a:r>
            <a:r>
              <a:rPr lang="it-IT" sz="2300" dirty="0" smtClean="0">
                <a:sym typeface="Wingdings" panose="05000000000000000000" pitchFamily="2" charset="2"/>
              </a:rPr>
              <a:t>/</a:t>
            </a:r>
            <a:r>
              <a:rPr lang="it-IT" sz="2300" b="1" i="1" dirty="0" err="1" smtClean="0">
                <a:sym typeface="Wingdings" panose="05000000000000000000" pitchFamily="2" charset="2"/>
              </a:rPr>
              <a:t>comment</a:t>
            </a:r>
            <a:r>
              <a:rPr lang="it-IT" sz="2300" dirty="0" smtClean="0">
                <a:sym typeface="Wingdings" panose="05000000000000000000" pitchFamily="2" charset="2"/>
              </a:rPr>
              <a:t>/</a:t>
            </a:r>
            <a:r>
              <a:rPr lang="it-IT" sz="2300" b="1" i="1" dirty="0" err="1" smtClean="0">
                <a:sym typeface="Wingdings" panose="05000000000000000000" pitchFamily="2" charset="2"/>
              </a:rPr>
              <a:t>quand</a:t>
            </a:r>
            <a:r>
              <a:rPr lang="it-IT" sz="2300" dirty="0" smtClean="0">
                <a:sym typeface="Wingdings" panose="05000000000000000000" pitchFamily="2" charset="2"/>
              </a:rPr>
              <a:t>/</a:t>
            </a:r>
            <a:r>
              <a:rPr lang="it-IT" sz="2300" b="1" i="1" dirty="0" err="1" smtClean="0">
                <a:sym typeface="Wingdings" panose="05000000000000000000" pitchFamily="2" charset="2"/>
              </a:rPr>
              <a:t>combien</a:t>
            </a:r>
            <a:r>
              <a:rPr lang="it-IT" sz="2300" i="1" dirty="0" smtClean="0">
                <a:sym typeface="Wingdings" panose="05000000000000000000" pitchFamily="2" charset="2"/>
              </a:rPr>
              <a:t>,</a:t>
            </a:r>
            <a:r>
              <a:rPr lang="it-IT" sz="2300" b="1" i="1" dirty="0" smtClean="0">
                <a:sym typeface="Wingdings" panose="05000000000000000000" pitchFamily="2" charset="2"/>
              </a:rPr>
              <a:t> </a:t>
            </a:r>
            <a:r>
              <a:rPr lang="it-IT" sz="2300" dirty="0" smtClean="0">
                <a:sym typeface="Wingdings" panose="05000000000000000000" pitchFamily="2" charset="2"/>
              </a:rPr>
              <a:t>ecc.)</a:t>
            </a:r>
            <a:endParaRPr lang="it-IT" sz="2300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it-IT" sz="2300" dirty="0" smtClean="0">
              <a:sym typeface="Wingdings" panose="05000000000000000000" pitchFamily="2" charset="2"/>
            </a:endParaRPr>
          </a:p>
          <a:p>
            <a:r>
              <a:rPr lang="it-IT" sz="2300" b="1" dirty="0" smtClean="0">
                <a:sym typeface="Wingdings" panose="05000000000000000000" pitchFamily="2" charset="2"/>
              </a:rPr>
              <a:t>Registro informale:</a:t>
            </a:r>
            <a:r>
              <a:rPr lang="it-IT" sz="23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/>
            </a:r>
            <a:br>
              <a:rPr lang="it-IT" sz="2300" b="1" dirty="0" smtClean="0">
                <a:solidFill>
                  <a:srgbClr val="FF0000"/>
                </a:solidFill>
                <a:sym typeface="Wingdings" panose="05000000000000000000" pitchFamily="2" charset="2"/>
              </a:rPr>
            </a:br>
            <a:r>
              <a:rPr lang="it-IT" sz="23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Parola </a:t>
            </a:r>
            <a:r>
              <a:rPr lang="it-IT" sz="23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interrogativa </a:t>
            </a:r>
            <a:r>
              <a:rPr lang="it-IT" sz="2300" dirty="0" smtClean="0">
                <a:sym typeface="Wingdings" panose="05000000000000000000" pitchFamily="2" charset="2"/>
              </a:rPr>
              <a:t>+ sogg. + verbo + ?</a:t>
            </a:r>
            <a:endParaRPr lang="it-IT" sz="23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it-IT" sz="2300" dirty="0" smtClean="0">
                <a:sym typeface="Wingdings" panose="05000000000000000000" pitchFamily="2" charset="2"/>
              </a:rPr>
              <a:t>   </a:t>
            </a:r>
            <a:r>
              <a:rPr lang="it-IT" sz="2300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Où</a:t>
            </a:r>
            <a:r>
              <a:rPr lang="it-IT" sz="2300" i="1" dirty="0" smtClean="0">
                <a:sym typeface="Wingdings" panose="05000000000000000000" pitchFamily="2" charset="2"/>
              </a:rPr>
              <a:t> tu </a:t>
            </a:r>
            <a:r>
              <a:rPr lang="it-IT" sz="2300" i="1" dirty="0" err="1" smtClean="0">
                <a:sym typeface="Wingdings" panose="05000000000000000000" pitchFamily="2" charset="2"/>
              </a:rPr>
              <a:t>habites</a:t>
            </a:r>
            <a:r>
              <a:rPr lang="it-IT" sz="2300" i="1" dirty="0" smtClean="0">
                <a:sym typeface="Wingdings" panose="05000000000000000000" pitchFamily="2" charset="2"/>
              </a:rPr>
              <a:t> </a:t>
            </a:r>
            <a:r>
              <a:rPr lang="it-IT" sz="2300" i="1" dirty="0" smtClean="0">
                <a:sym typeface="Wingdings" panose="05000000000000000000" pitchFamily="2" charset="2"/>
              </a:rPr>
              <a:t>?</a:t>
            </a:r>
          </a:p>
          <a:p>
            <a:pPr marL="0" indent="0">
              <a:buNone/>
            </a:pPr>
            <a:r>
              <a:rPr lang="it-IT" sz="2300" b="1" dirty="0" smtClean="0">
                <a:sym typeface="Wingdings" panose="05000000000000000000" pitchFamily="2" charset="2"/>
              </a:rPr>
              <a:t>   </a:t>
            </a:r>
            <a:endParaRPr lang="it-IT" sz="2300" b="1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it-IT" sz="2300" i="1" dirty="0" smtClean="0">
                <a:sym typeface="Wingdings" panose="05000000000000000000" pitchFamily="2" charset="2"/>
              </a:rPr>
              <a:t>   </a:t>
            </a:r>
            <a:r>
              <a:rPr lang="it-IT" sz="2300" dirty="0" err="1" smtClean="0">
                <a:sym typeface="Wingdings" panose="05000000000000000000" pitchFamily="2" charset="2"/>
              </a:rPr>
              <a:t>Sogg</a:t>
            </a:r>
            <a:r>
              <a:rPr lang="it-IT" sz="2300" dirty="0" smtClean="0">
                <a:sym typeface="Wingdings" panose="05000000000000000000" pitchFamily="2" charset="2"/>
              </a:rPr>
              <a:t>. + verbo + </a:t>
            </a:r>
            <a:r>
              <a:rPr lang="it-IT" sz="23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parola interrogativa </a:t>
            </a:r>
            <a:r>
              <a:rPr lang="it-IT" sz="2300" dirty="0" smtClean="0">
                <a:sym typeface="Wingdings" panose="05000000000000000000" pitchFamily="2" charset="2"/>
              </a:rPr>
              <a:t>+ ?</a:t>
            </a:r>
          </a:p>
          <a:p>
            <a:pPr marL="0" indent="0">
              <a:buNone/>
            </a:pPr>
            <a:r>
              <a:rPr lang="it-IT" sz="2300" i="1" dirty="0" smtClean="0">
                <a:sym typeface="Wingdings" panose="05000000000000000000" pitchFamily="2" charset="2"/>
              </a:rPr>
              <a:t>   Tu habites </a:t>
            </a:r>
            <a:r>
              <a:rPr lang="it-IT" sz="2300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où</a:t>
            </a:r>
            <a:r>
              <a:rPr lang="it-IT" sz="2300" i="1" dirty="0" smtClean="0">
                <a:sym typeface="Wingdings" panose="05000000000000000000" pitchFamily="2" charset="2"/>
              </a:rPr>
              <a:t> ?</a:t>
            </a:r>
            <a:br>
              <a:rPr lang="it-IT" sz="2300" i="1" dirty="0" smtClean="0">
                <a:sym typeface="Wingdings" panose="05000000000000000000" pitchFamily="2" charset="2"/>
              </a:rPr>
            </a:br>
            <a:endParaRPr lang="it-IT" sz="2300" dirty="0">
              <a:sym typeface="Wingdings" panose="05000000000000000000" pitchFamily="2" charset="2"/>
            </a:endParaRPr>
          </a:p>
          <a:p>
            <a:r>
              <a:rPr lang="it-IT" sz="2300" b="1" dirty="0" smtClean="0">
                <a:sym typeface="Wingdings" panose="05000000000000000000" pitchFamily="2" charset="2"/>
              </a:rPr>
              <a:t>Registro medio:</a:t>
            </a:r>
            <a:r>
              <a:rPr lang="it-IT" sz="23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/>
            </a:r>
            <a:br>
              <a:rPr lang="it-IT" sz="2300" b="1" dirty="0" smtClean="0">
                <a:solidFill>
                  <a:srgbClr val="FF0000"/>
                </a:solidFill>
                <a:sym typeface="Wingdings" panose="05000000000000000000" pitchFamily="2" charset="2"/>
              </a:rPr>
            </a:br>
            <a:r>
              <a:rPr lang="it-IT" sz="23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Parola </a:t>
            </a:r>
            <a:r>
              <a:rPr lang="it-IT" sz="23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interrogativa </a:t>
            </a:r>
            <a:r>
              <a:rPr lang="it-IT" sz="2300" dirty="0" smtClean="0">
                <a:sym typeface="Wingdings" panose="05000000000000000000" pitchFamily="2" charset="2"/>
              </a:rPr>
              <a:t>+ </a:t>
            </a:r>
            <a:r>
              <a:rPr lang="it-IT" sz="2300" i="1" dirty="0" smtClean="0">
                <a:sym typeface="Wingdings" panose="05000000000000000000" pitchFamily="2" charset="2"/>
              </a:rPr>
              <a:t>est-ce que </a:t>
            </a:r>
            <a:r>
              <a:rPr lang="it-IT" sz="2300" dirty="0" smtClean="0">
                <a:sym typeface="Wingdings" panose="05000000000000000000" pitchFamily="2" charset="2"/>
              </a:rPr>
              <a:t>+ verbo + sogg. + ?</a:t>
            </a:r>
          </a:p>
          <a:p>
            <a:pPr marL="0" indent="0">
              <a:buNone/>
            </a:pPr>
            <a:r>
              <a:rPr lang="it-IT" sz="2300" dirty="0" smtClean="0">
                <a:sym typeface="Wingdings" panose="05000000000000000000" pitchFamily="2" charset="2"/>
              </a:rPr>
              <a:t>   </a:t>
            </a:r>
            <a:r>
              <a:rPr lang="it-IT" sz="2300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Où</a:t>
            </a:r>
            <a:r>
              <a:rPr lang="it-IT" sz="2300" i="1" dirty="0" smtClean="0">
                <a:sym typeface="Wingdings" panose="05000000000000000000" pitchFamily="2" charset="2"/>
              </a:rPr>
              <a:t> est-ce que tu habites ?</a:t>
            </a:r>
          </a:p>
          <a:p>
            <a:pPr>
              <a:buFont typeface="Wingdings"/>
              <a:buChar char="à"/>
            </a:pPr>
            <a:endParaRPr lang="it-IT" dirty="0">
              <a:sym typeface="Wingdings" panose="05000000000000000000" pitchFamily="2" charset="2"/>
            </a:endParaRPr>
          </a:p>
          <a:p>
            <a:endParaRPr lang="it-IT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 err="1"/>
              <a:t>Crépieux</a:t>
            </a:r>
            <a:r>
              <a:rPr lang="fr-FR" dirty="0"/>
              <a:t> et al., </a:t>
            </a:r>
            <a:r>
              <a:rPr lang="fr-FR" i="1" dirty="0"/>
              <a:t>Un, deux, trois... grammaire!</a:t>
            </a:r>
            <a:r>
              <a:rPr lang="fr-FR" dirty="0"/>
              <a:t>, </a:t>
            </a:r>
            <a:r>
              <a:rPr lang="fr-FR" dirty="0" err="1"/>
              <a:t>Zanichelli</a:t>
            </a:r>
            <a:r>
              <a:rPr lang="fr-FR" dirty="0"/>
              <a:t> </a:t>
            </a:r>
            <a:r>
              <a:rPr lang="fr-FR" dirty="0" err="1"/>
              <a:t>editore</a:t>
            </a:r>
            <a:r>
              <a:rPr lang="fr-FR" dirty="0"/>
              <a:t> 2018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00A67A-E4A8-4153-974A-8E84EADE6610}" type="slidenum">
              <a:rPr lang="fr-FR"/>
              <a:pPr>
                <a:defRPr/>
              </a:pPr>
              <a:t>5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dirty="0" err="1" smtClean="0"/>
              <a:t>Domande</a:t>
            </a:r>
            <a:r>
              <a:rPr lang="fr-FR" altLang="fr-FR" dirty="0" smtClean="0"/>
              <a:t> </a:t>
            </a:r>
            <a:r>
              <a:rPr lang="fr-FR" altLang="fr-FR" dirty="0" err="1" smtClean="0"/>
              <a:t>parziali</a:t>
            </a:r>
            <a:endParaRPr lang="fr-FR" altLang="fr-FR" dirty="0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323528" y="1412776"/>
            <a:ext cx="8712968" cy="4896544"/>
          </a:xfrm>
        </p:spPr>
        <p:txBody>
          <a:bodyPr/>
          <a:lstStyle/>
          <a:p>
            <a:pPr eaLnBrk="1" hangingPunct="1">
              <a:defRPr/>
            </a:pPr>
            <a:r>
              <a:rPr lang="fr-FR" altLang="fr-FR" b="1" dirty="0" err="1" smtClean="0">
                <a:sym typeface="Wingdings" panose="05000000000000000000" pitchFamily="2" charset="2"/>
              </a:rPr>
              <a:t>Registro</a:t>
            </a:r>
            <a:r>
              <a:rPr lang="fr-FR" altLang="fr-FR" b="1" dirty="0" smtClean="0">
                <a:sym typeface="Wingdings" panose="05000000000000000000" pitchFamily="2" charset="2"/>
              </a:rPr>
              <a:t> </a:t>
            </a:r>
            <a:r>
              <a:rPr lang="fr-FR" altLang="fr-FR" b="1" dirty="0" err="1" smtClean="0">
                <a:sym typeface="Wingdings" panose="05000000000000000000" pitchFamily="2" charset="2"/>
              </a:rPr>
              <a:t>formale</a:t>
            </a:r>
            <a:r>
              <a:rPr lang="fr-FR" altLang="fr-FR" b="1" dirty="0" smtClean="0">
                <a:sym typeface="Wingdings" panose="05000000000000000000" pitchFamily="2" charset="2"/>
              </a:rPr>
              <a:t>:</a:t>
            </a:r>
            <a:r>
              <a:rPr lang="fr-FR" altLang="fr-FR" b="1" dirty="0">
                <a:sym typeface="Wingdings" panose="05000000000000000000" pitchFamily="2" charset="2"/>
              </a:rPr>
              <a:t> </a:t>
            </a:r>
            <a:r>
              <a:rPr lang="fr-FR" altLang="fr-FR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in</a:t>
            </a:r>
            <a:r>
              <a:rPr lang="fr-FR" altLang="fr-FR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versione</a:t>
            </a:r>
            <a:r>
              <a:rPr lang="fr-FR" altLang="fr-FR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fr-FR" altLang="fr-FR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soggetto-verbo</a:t>
            </a:r>
            <a:endParaRPr lang="fr-FR" altLang="fr-FR" b="1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marL="0" indent="0" eaLnBrk="1" hangingPunct="1">
              <a:buNone/>
              <a:defRPr/>
            </a:pPr>
            <a:endParaRPr lang="fr-FR" b="1" dirty="0" smtClean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marL="0" indent="0" eaLnBrk="1" hangingPunct="1">
              <a:buNone/>
              <a:defRPr/>
            </a:pP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b="1" dirty="0"/>
              <a:t/>
            </a:r>
            <a:br>
              <a:rPr lang="it-IT" b="1" dirty="0"/>
            </a:br>
            <a:endParaRPr lang="fr-FR" altLang="fr-FR" b="1" i="1" dirty="0" smtClean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 err="1"/>
              <a:t>Crépieux</a:t>
            </a:r>
            <a:r>
              <a:rPr lang="fr-FR" dirty="0"/>
              <a:t> et al., </a:t>
            </a:r>
            <a:r>
              <a:rPr lang="fr-FR" i="1" dirty="0"/>
              <a:t>Un, deux, trois... grammaire!</a:t>
            </a:r>
            <a:r>
              <a:rPr lang="fr-FR" dirty="0"/>
              <a:t>, </a:t>
            </a:r>
            <a:r>
              <a:rPr lang="fr-FR" dirty="0" err="1"/>
              <a:t>Zanichelli</a:t>
            </a:r>
            <a:r>
              <a:rPr lang="fr-FR" dirty="0"/>
              <a:t> </a:t>
            </a:r>
            <a:r>
              <a:rPr lang="fr-FR" dirty="0" err="1"/>
              <a:t>editore</a:t>
            </a:r>
            <a:r>
              <a:rPr lang="fr-FR" dirty="0"/>
              <a:t> </a:t>
            </a:r>
            <a:r>
              <a:rPr lang="fr-FR" dirty="0" smtClean="0"/>
              <a:t>2018</a:t>
            </a:r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FF60259-1F75-4281-9361-9CA4E32360BA}" type="slidenum">
              <a:rPr lang="fr-FR"/>
              <a:pPr>
                <a:defRPr/>
              </a:pPr>
              <a:t>6</a:t>
            </a:fld>
            <a:endParaRPr lang="fr-FR" dirty="0"/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0132264"/>
              </p:ext>
            </p:extLst>
          </p:nvPr>
        </p:nvGraphicFramePr>
        <p:xfrm>
          <a:off x="323528" y="2095511"/>
          <a:ext cx="4258819" cy="43706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58819">
                  <a:extLst>
                    <a:ext uri="{9D8B030D-6E8A-4147-A177-3AD203B41FA5}">
                      <a16:colId xmlns:a16="http://schemas.microsoft.com/office/drawing/2014/main" val="851177607"/>
                    </a:ext>
                  </a:extLst>
                </a:gridCol>
              </a:tblGrid>
              <a:tr h="601706">
                <a:tc>
                  <a:txBody>
                    <a:bodyPr/>
                    <a:lstStyle/>
                    <a:p>
                      <a:pPr algn="ctr"/>
                      <a:r>
                        <a:rPr kumimoji="0" lang="it-IT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Inversione semplice</a:t>
                      </a:r>
                      <a:endParaRPr lang="it-IT" sz="2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87337496"/>
                  </a:ext>
                </a:extLst>
              </a:tr>
              <a:tr h="2953077">
                <a:tc>
                  <a:txBody>
                    <a:bodyPr/>
                    <a:lstStyle/>
                    <a:p>
                      <a:pPr algn="l"/>
                      <a:r>
                        <a:rPr kumimoji="0" lang="it-IT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verbo </a:t>
                      </a:r>
                      <a:r>
                        <a:rPr kumimoji="0" lang="it-IT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(/ausiliare) </a:t>
                      </a:r>
                      <a:br>
                        <a:rPr kumimoji="0" lang="it-IT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r>
                        <a:rPr kumimoji="0" lang="it-IT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+ </a:t>
                      </a:r>
                      <a:r>
                        <a:rPr kumimoji="0" lang="it-IT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r>
                        <a:rPr kumimoji="0" lang="it-IT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br>
                        <a:rPr kumimoji="0" lang="it-IT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r>
                        <a:rPr kumimoji="0" lang="it-IT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+ </a:t>
                      </a:r>
                      <a:r>
                        <a:rPr kumimoji="0" lang="it-IT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pronome personale </a:t>
                      </a:r>
                      <a:r>
                        <a:rPr kumimoji="0" lang="it-IT" sz="20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sogg</a:t>
                      </a:r>
                      <a:r>
                        <a:rPr kumimoji="0" lang="it-IT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</a:t>
                      </a:r>
                      <a:br>
                        <a:rPr kumimoji="0" lang="it-IT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r>
                        <a:rPr kumimoji="0" lang="it-IT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(+ part. passato)</a:t>
                      </a:r>
                    </a:p>
                    <a:p>
                      <a:pPr algn="l"/>
                      <a:endParaRPr kumimoji="0" lang="it-IT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l"/>
                      <a:r>
                        <a:rPr kumimoji="0" lang="it-IT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OPPURE:</a:t>
                      </a:r>
                      <a:r>
                        <a:rPr kumimoji="0" lang="it-IT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kumimoji="0" lang="it-IT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kumimoji="0" lang="it-IT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verbo </a:t>
                      </a:r>
                      <a:r>
                        <a:rPr kumimoji="0" lang="it-IT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(/ausiliare) </a:t>
                      </a:r>
                      <a:br>
                        <a:rPr kumimoji="0" lang="it-IT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r>
                        <a:rPr kumimoji="0" lang="it-IT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(+ part. passato)</a:t>
                      </a:r>
                      <a:br>
                        <a:rPr kumimoji="0" lang="it-IT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r>
                        <a:rPr kumimoji="0" lang="it-IT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 </a:t>
                      </a:r>
                      <a:r>
                        <a:rPr kumimoji="0" lang="it-IT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soggetto nominale</a:t>
                      </a:r>
                      <a:r>
                        <a:rPr kumimoji="0" lang="it-IT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/>
                      </a:r>
                      <a:br>
                        <a:rPr kumimoji="0" lang="it-IT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endParaRPr lang="it-IT" sz="2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8113821"/>
                  </a:ext>
                </a:extLst>
              </a:tr>
              <a:tr h="815891">
                <a:tc>
                  <a:txBody>
                    <a:bodyPr/>
                    <a:lstStyle/>
                    <a:p>
                      <a:pPr algn="ctr"/>
                      <a:r>
                        <a:rPr kumimoji="0" lang="it-IT" sz="20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Où</a:t>
                      </a:r>
                      <a:r>
                        <a:rPr kumimoji="0" lang="it-IT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kumimoji="0" lang="it-IT" sz="20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habitent-ils</a:t>
                      </a:r>
                      <a:r>
                        <a:rPr kumimoji="0" lang="it-IT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kumimoji="0" lang="it-IT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?</a:t>
                      </a:r>
                      <a:r>
                        <a:rPr kumimoji="0" lang="it-IT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/>
                      </a:r>
                      <a:br>
                        <a:rPr kumimoji="0" lang="it-IT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r>
                        <a:rPr kumimoji="0" lang="it-IT" sz="20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Où</a:t>
                      </a:r>
                      <a:r>
                        <a:rPr kumimoji="0" lang="it-IT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kumimoji="0" lang="it-IT" sz="20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habitent</a:t>
                      </a:r>
                      <a:r>
                        <a:rPr kumimoji="0" lang="it-IT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kumimoji="0" lang="it-IT" sz="20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vos</a:t>
                      </a:r>
                      <a:r>
                        <a:rPr kumimoji="0" lang="it-IT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enfants </a:t>
                      </a:r>
                      <a:r>
                        <a:rPr kumimoji="0" lang="it-IT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?</a:t>
                      </a:r>
                      <a:endParaRPr lang="it-IT" sz="2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52377162"/>
                  </a:ext>
                </a:extLst>
              </a:tr>
            </a:tbl>
          </a:graphicData>
        </a:graphic>
      </p:graphicFrame>
      <p:graphicFrame>
        <p:nvGraphicFramePr>
          <p:cNvPr id="9" name="Tabel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7053042"/>
              </p:ext>
            </p:extLst>
          </p:nvPr>
        </p:nvGraphicFramePr>
        <p:xfrm>
          <a:off x="4572000" y="2095511"/>
          <a:ext cx="4258819" cy="43706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58819">
                  <a:extLst>
                    <a:ext uri="{9D8B030D-6E8A-4147-A177-3AD203B41FA5}">
                      <a16:colId xmlns:a16="http://schemas.microsoft.com/office/drawing/2014/main" val="851177607"/>
                    </a:ext>
                  </a:extLst>
                </a:gridCol>
              </a:tblGrid>
              <a:tr h="601706">
                <a:tc>
                  <a:txBody>
                    <a:bodyPr/>
                    <a:lstStyle/>
                    <a:p>
                      <a:pPr algn="ctr"/>
                      <a:r>
                        <a:rPr kumimoji="0" lang="it-IT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Inversione complessa</a:t>
                      </a:r>
                      <a:endParaRPr lang="it-IT" sz="2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87337496"/>
                  </a:ext>
                </a:extLst>
              </a:tr>
              <a:tr h="2953077">
                <a:tc>
                  <a:txBody>
                    <a:bodyPr/>
                    <a:lstStyle/>
                    <a:p>
                      <a:pPr algn="r"/>
                      <a:r>
                        <a:rPr kumimoji="0" lang="it-IT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soggetto nominale</a:t>
                      </a:r>
                      <a:br>
                        <a:rPr kumimoji="0" lang="it-IT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r>
                        <a:rPr kumimoji="0" lang="it-IT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verbo </a:t>
                      </a:r>
                      <a:r>
                        <a:rPr kumimoji="0" lang="it-IT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(/ausiliare) </a:t>
                      </a:r>
                      <a:br>
                        <a:rPr kumimoji="0" lang="it-IT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r>
                        <a:rPr kumimoji="0" lang="it-IT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+ </a:t>
                      </a:r>
                      <a:r>
                        <a:rPr kumimoji="0" lang="it-IT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r>
                        <a:rPr kumimoji="0" lang="it-IT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br>
                        <a:rPr kumimoji="0" lang="it-IT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r>
                        <a:rPr kumimoji="0" lang="it-IT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+ </a:t>
                      </a:r>
                      <a:r>
                        <a:rPr kumimoji="0" lang="it-IT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pronome personale </a:t>
                      </a:r>
                      <a:r>
                        <a:rPr kumimoji="0" lang="it-IT" sz="20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sogg</a:t>
                      </a:r>
                      <a:r>
                        <a:rPr kumimoji="0" lang="it-IT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</a:t>
                      </a:r>
                      <a:br>
                        <a:rPr kumimoji="0" lang="it-IT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r>
                        <a:rPr kumimoji="0" lang="it-IT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(+ part. passato)</a:t>
                      </a:r>
                      <a:br>
                        <a:rPr kumimoji="0" lang="it-IT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endParaRPr lang="it-IT" sz="2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8113821"/>
                  </a:ext>
                </a:extLst>
              </a:tr>
              <a:tr h="81589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it-IT" sz="20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Pourquoi</a:t>
                      </a:r>
                      <a:r>
                        <a:rPr kumimoji="0" lang="it-IT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kumimoji="0" lang="it-IT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ton ami est-il parti</a:t>
                      </a:r>
                      <a:r>
                        <a:rPr kumimoji="0" lang="it-IT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?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it-IT" sz="20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Où</a:t>
                      </a:r>
                      <a:r>
                        <a:rPr kumimoji="0" lang="it-IT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kumimoji="0" lang="it-IT" sz="20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tes</a:t>
                      </a:r>
                      <a:r>
                        <a:rPr kumimoji="0" lang="it-IT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kumimoji="0" lang="it-IT" sz="20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parents</a:t>
                      </a:r>
                      <a:r>
                        <a:rPr kumimoji="0" lang="it-IT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kumimoji="0" lang="it-IT" sz="20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sont-ils</a:t>
                      </a:r>
                      <a:r>
                        <a:rPr kumimoji="0" lang="it-IT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kumimoji="0" lang="it-IT" sz="20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allés</a:t>
                      </a:r>
                      <a:r>
                        <a:rPr kumimoji="0" lang="it-IT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?</a:t>
                      </a:r>
                      <a:endParaRPr lang="it-IT" sz="2000" i="1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523771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6083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Inversioni: -</a:t>
            </a:r>
            <a:r>
              <a:rPr lang="it-IT" i="1" dirty="0" smtClean="0"/>
              <a:t>t</a:t>
            </a:r>
            <a:r>
              <a:rPr lang="it-IT" dirty="0" smtClean="0"/>
              <a:t> eufonica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/>
              <a:buChar char="à"/>
            </a:pPr>
            <a:r>
              <a:rPr lang="it-IT" dirty="0" smtClean="0">
                <a:sym typeface="Wingdings" panose="05000000000000000000" pitchFamily="2" charset="2"/>
              </a:rPr>
              <a:t>Verbo con vocale finale </a:t>
            </a:r>
            <a:br>
              <a:rPr lang="it-IT" dirty="0" smtClean="0">
                <a:sym typeface="Wingdings" panose="05000000000000000000" pitchFamily="2" charset="2"/>
              </a:rPr>
            </a:br>
            <a:r>
              <a:rPr lang="it-IT" dirty="0" smtClean="0">
                <a:sym typeface="Wingdings" panose="05000000000000000000" pitchFamily="2" charset="2"/>
              </a:rPr>
              <a:t>+ </a:t>
            </a:r>
            <a:r>
              <a:rPr lang="it-IT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-</a:t>
            </a:r>
            <a:r>
              <a:rPr lang="it-IT" dirty="0" smtClean="0">
                <a:sym typeface="Wingdings" panose="05000000000000000000" pitchFamily="2" charset="2"/>
              </a:rPr>
              <a:t/>
            </a:r>
            <a:br>
              <a:rPr lang="it-IT" dirty="0" smtClean="0">
                <a:sym typeface="Wingdings" panose="05000000000000000000" pitchFamily="2" charset="2"/>
              </a:rPr>
            </a:br>
            <a:r>
              <a:rPr lang="it-IT" dirty="0" smtClean="0">
                <a:sym typeface="Wingdings" panose="05000000000000000000" pitchFamily="2" charset="2"/>
              </a:rPr>
              <a:t>+ </a:t>
            </a:r>
            <a:r>
              <a:rPr lang="it-IT" b="1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t</a:t>
            </a:r>
            <a:r>
              <a:rPr lang="it-IT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eufonica</a:t>
            </a:r>
            <a:r>
              <a:rPr lang="it-IT" dirty="0" smtClean="0">
                <a:sym typeface="Wingdings" panose="05000000000000000000" pitchFamily="2" charset="2"/>
              </a:rPr>
              <a:t/>
            </a:r>
            <a:br>
              <a:rPr lang="it-IT" dirty="0" smtClean="0">
                <a:sym typeface="Wingdings" panose="05000000000000000000" pitchFamily="2" charset="2"/>
              </a:rPr>
            </a:br>
            <a:r>
              <a:rPr lang="it-IT" dirty="0" smtClean="0">
                <a:sym typeface="Wingdings" panose="05000000000000000000" pitchFamily="2" charset="2"/>
              </a:rPr>
              <a:t>+ </a:t>
            </a:r>
            <a:r>
              <a:rPr lang="it-IT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-</a:t>
            </a:r>
            <a:r>
              <a:rPr lang="it-IT" dirty="0" smtClean="0">
                <a:sym typeface="Wingdings" panose="05000000000000000000" pitchFamily="2" charset="2"/>
              </a:rPr>
              <a:t/>
            </a:r>
            <a:br>
              <a:rPr lang="it-IT" dirty="0" smtClean="0">
                <a:sym typeface="Wingdings" panose="05000000000000000000" pitchFamily="2" charset="2"/>
              </a:rPr>
            </a:br>
            <a:r>
              <a:rPr lang="it-IT" dirty="0" smtClean="0">
                <a:sym typeface="Wingdings" panose="05000000000000000000" pitchFamily="2" charset="2"/>
              </a:rPr>
              <a:t>+ </a:t>
            </a:r>
            <a:r>
              <a:rPr lang="it-IT" i="1" dirty="0" smtClean="0">
                <a:sym typeface="Wingdings" panose="05000000000000000000" pitchFamily="2" charset="2"/>
              </a:rPr>
              <a:t>il</a:t>
            </a:r>
            <a:r>
              <a:rPr lang="it-IT" dirty="0" smtClean="0">
                <a:sym typeface="Wingdings" panose="05000000000000000000" pitchFamily="2" charset="2"/>
              </a:rPr>
              <a:t>/</a:t>
            </a:r>
            <a:r>
              <a:rPr lang="it-IT" i="1" dirty="0" smtClean="0">
                <a:sym typeface="Wingdings" panose="05000000000000000000" pitchFamily="2" charset="2"/>
              </a:rPr>
              <a:t>elle</a:t>
            </a:r>
            <a:r>
              <a:rPr lang="it-IT" dirty="0" smtClean="0">
                <a:sym typeface="Wingdings" panose="05000000000000000000" pitchFamily="2" charset="2"/>
              </a:rPr>
              <a:t>/</a:t>
            </a:r>
            <a:r>
              <a:rPr lang="it-IT" i="1" dirty="0" smtClean="0">
                <a:sym typeface="Wingdings" panose="05000000000000000000" pitchFamily="2" charset="2"/>
              </a:rPr>
              <a:t>on</a:t>
            </a:r>
            <a:endParaRPr lang="it-IT" i="1" dirty="0" smtClean="0">
              <a:sym typeface="Wingdings" panose="05000000000000000000" pitchFamily="2" charset="2"/>
            </a:endParaRPr>
          </a:p>
          <a:p>
            <a:pPr>
              <a:buFont typeface="Wingdings"/>
              <a:buChar char="à"/>
            </a:pPr>
            <a:endParaRPr lang="it-IT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it-IT" i="1" dirty="0" smtClean="0"/>
              <a:t/>
            </a:r>
            <a:br>
              <a:rPr lang="it-IT" i="1" dirty="0" smtClean="0"/>
            </a:br>
            <a:r>
              <a:rPr lang="it-IT" i="1" dirty="0" smtClean="0"/>
              <a:t>Que </a:t>
            </a:r>
            <a:r>
              <a:rPr lang="it-IT" i="1" dirty="0" smtClean="0">
                <a:solidFill>
                  <a:srgbClr val="FF0000"/>
                </a:solidFill>
              </a:rPr>
              <a:t>mange-t-on</a:t>
            </a:r>
            <a:r>
              <a:rPr lang="it-IT" i="1" dirty="0" smtClean="0"/>
              <a:t> ce soir ?</a:t>
            </a:r>
          </a:p>
          <a:p>
            <a:pPr marL="0" indent="0">
              <a:buNone/>
            </a:pPr>
            <a:r>
              <a:rPr lang="it-IT" i="1" dirty="0" smtClean="0"/>
              <a:t>Qu’y</a:t>
            </a:r>
            <a:r>
              <a:rPr lang="it-IT" i="1" dirty="0" smtClean="0">
                <a:solidFill>
                  <a:srgbClr val="FF0000"/>
                </a:solidFill>
              </a:rPr>
              <a:t> a-t-il </a:t>
            </a:r>
            <a:r>
              <a:rPr lang="it-IT" i="1" dirty="0" smtClean="0"/>
              <a:t>au menu ?</a:t>
            </a:r>
          </a:p>
          <a:p>
            <a:pPr marL="0" indent="0">
              <a:buNone/>
            </a:pPr>
            <a:r>
              <a:rPr lang="it-IT" i="1" dirty="0" smtClean="0"/>
              <a:t>Où </a:t>
            </a:r>
            <a:r>
              <a:rPr lang="it-IT" i="1" dirty="0" smtClean="0">
                <a:solidFill>
                  <a:srgbClr val="FF0000"/>
                </a:solidFill>
              </a:rPr>
              <a:t>va-t-elle</a:t>
            </a:r>
            <a:r>
              <a:rPr lang="it-IT" i="1" dirty="0" smtClean="0"/>
              <a:t> dîner ?</a:t>
            </a:r>
            <a:endParaRPr lang="it-IT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 err="1"/>
              <a:t>Crépieux</a:t>
            </a:r>
            <a:r>
              <a:rPr lang="fr-FR" dirty="0"/>
              <a:t> et al., </a:t>
            </a:r>
            <a:r>
              <a:rPr lang="fr-FR" i="1" dirty="0"/>
              <a:t>Un, deux, trois... grammaire!</a:t>
            </a:r>
            <a:r>
              <a:rPr lang="fr-FR" dirty="0"/>
              <a:t>, </a:t>
            </a:r>
            <a:r>
              <a:rPr lang="fr-FR" dirty="0" err="1"/>
              <a:t>Zanichelli</a:t>
            </a:r>
            <a:r>
              <a:rPr lang="fr-FR" dirty="0"/>
              <a:t> </a:t>
            </a:r>
            <a:r>
              <a:rPr lang="fr-FR" dirty="0" err="1"/>
              <a:t>editore</a:t>
            </a:r>
            <a:r>
              <a:rPr lang="fr-FR" dirty="0"/>
              <a:t> 2018</a:t>
            </a:r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071BCF9-AA25-4889-BC63-55C2DC52B365}" type="slidenum">
              <a:rPr lang="fr-FR" smtClean="0"/>
              <a:pPr>
                <a:defRPr/>
              </a:pPr>
              <a:t>7</a:t>
            </a:fld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4018479"/>
            <a:ext cx="3291673" cy="1916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4789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Inversioni: pronuncia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600200"/>
            <a:ext cx="8892480" cy="4525963"/>
          </a:xfrm>
        </p:spPr>
        <p:txBody>
          <a:bodyPr/>
          <a:lstStyle/>
          <a:p>
            <a:pPr marL="0" indent="0">
              <a:buNone/>
            </a:pPr>
            <a:r>
              <a:rPr lang="it-IT" dirty="0" smtClean="0">
                <a:sym typeface="Wingdings" panose="05000000000000000000" pitchFamily="2" charset="2"/>
              </a:rPr>
              <a:t/>
            </a:r>
            <a:br>
              <a:rPr lang="it-IT" dirty="0" smtClean="0">
                <a:sym typeface="Wingdings" panose="05000000000000000000" pitchFamily="2" charset="2"/>
              </a:rPr>
            </a:br>
            <a:r>
              <a:rPr lang="it-IT" dirty="0" smtClean="0">
                <a:sym typeface="Wingdings" panose="05000000000000000000" pitchFamily="2" charset="2"/>
              </a:rPr>
              <a:t> </a:t>
            </a:r>
            <a:r>
              <a:rPr lang="it-IT" b="1" i="1" dirty="0" smtClean="0">
                <a:solidFill>
                  <a:srgbClr val="FF0000"/>
                </a:solidFill>
              </a:rPr>
              <a:t>Liaison</a:t>
            </a:r>
            <a:r>
              <a:rPr lang="it-IT" b="1" dirty="0" smtClean="0">
                <a:solidFill>
                  <a:srgbClr val="FF0000"/>
                </a:solidFill>
              </a:rPr>
              <a:t> obbligatoria </a:t>
            </a:r>
            <a:r>
              <a:rPr lang="it-IT" dirty="0" smtClean="0"/>
              <a:t>tra verbo e pronome soggetto:</a:t>
            </a:r>
          </a:p>
          <a:p>
            <a:pPr algn="ctr"/>
            <a:endParaRPr lang="it-IT" dirty="0"/>
          </a:p>
          <a:p>
            <a:pPr marL="0" indent="0" algn="ctr">
              <a:buNone/>
            </a:pPr>
            <a:r>
              <a:rPr lang="it-IT" i="1" dirty="0" smtClean="0"/>
              <a:t>Es</a:t>
            </a:r>
            <a:r>
              <a:rPr lang="it-IT" i="1" dirty="0" smtClean="0">
                <a:solidFill>
                  <a:srgbClr val="FF0000"/>
                </a:solidFill>
              </a:rPr>
              <a:t>t-e</a:t>
            </a:r>
            <a:r>
              <a:rPr lang="it-IT" i="1" dirty="0" smtClean="0"/>
              <a:t>lle </a:t>
            </a:r>
            <a:r>
              <a:rPr lang="it-IT" dirty="0"/>
              <a:t>[</a:t>
            </a:r>
            <a:r>
              <a:rPr lang="it-IT" dirty="0" smtClean="0"/>
              <a:t>ɛ-</a:t>
            </a:r>
            <a:r>
              <a:rPr lang="it-IT" dirty="0" err="1" smtClean="0">
                <a:solidFill>
                  <a:srgbClr val="FF0000"/>
                </a:solidFill>
              </a:rPr>
              <a:t>tɛ</a:t>
            </a:r>
            <a:r>
              <a:rPr lang="it-IT" dirty="0" err="1" smtClean="0"/>
              <a:t>l</a:t>
            </a:r>
            <a:r>
              <a:rPr lang="it-IT" dirty="0" smtClean="0"/>
              <a:t>] </a:t>
            </a:r>
            <a:r>
              <a:rPr lang="it-IT" i="1" dirty="0" smtClean="0"/>
              <a:t>contente </a:t>
            </a:r>
            <a:r>
              <a:rPr lang="it-IT" i="1" dirty="0"/>
              <a:t>? </a:t>
            </a:r>
            <a:r>
              <a:rPr lang="it-IT" i="1" dirty="0" smtClean="0"/>
              <a:t/>
            </a:r>
            <a:br>
              <a:rPr lang="it-IT" i="1" dirty="0" smtClean="0"/>
            </a:br>
            <a:r>
              <a:rPr lang="it-IT" i="1" dirty="0" err="1" smtClean="0"/>
              <a:t>Parlen</a:t>
            </a:r>
            <a:r>
              <a:rPr lang="it-IT" i="1" dirty="0" err="1" smtClean="0">
                <a:solidFill>
                  <a:srgbClr val="FF0000"/>
                </a:solidFill>
              </a:rPr>
              <a:t>t-i</a:t>
            </a:r>
            <a:r>
              <a:rPr lang="it-IT" i="1" dirty="0" err="1" smtClean="0"/>
              <a:t>ls</a:t>
            </a:r>
            <a:r>
              <a:rPr lang="it-IT" i="1" dirty="0" smtClean="0"/>
              <a:t> </a:t>
            </a:r>
            <a:r>
              <a:rPr lang="it-IT" dirty="0" smtClean="0"/>
              <a:t>[</a:t>
            </a:r>
            <a:r>
              <a:rPr lang="it-IT" dirty="0" err="1" smtClean="0"/>
              <a:t>paʁl-</a:t>
            </a:r>
            <a:r>
              <a:rPr lang="it-IT" dirty="0" err="1" smtClean="0">
                <a:solidFill>
                  <a:srgbClr val="FF0000"/>
                </a:solidFill>
              </a:rPr>
              <a:t>t</a:t>
            </a:r>
            <a:r>
              <a:rPr lang="it-IT" dirty="0" err="1">
                <a:solidFill>
                  <a:srgbClr val="FF0000"/>
                </a:solidFill>
              </a:rPr>
              <a:t>i</a:t>
            </a:r>
            <a:r>
              <a:rPr lang="it-IT" dirty="0" err="1" smtClean="0"/>
              <a:t>l</a:t>
            </a:r>
            <a:r>
              <a:rPr lang="it-IT" dirty="0" smtClean="0"/>
              <a:t>] </a:t>
            </a:r>
            <a:r>
              <a:rPr lang="it-IT" i="1" dirty="0" smtClean="0"/>
              <a:t>russe ?</a:t>
            </a:r>
            <a:r>
              <a:rPr lang="it-IT" altLang="it-IT" dirty="0">
                <a:latin typeface="Arial" panose="020B0604020202020204" pitchFamily="34" charset="0"/>
              </a:rPr>
              <a:t> </a:t>
            </a:r>
            <a:endParaRPr lang="it-IT" altLang="it-IT" dirty="0" smtClean="0">
              <a:latin typeface="Arial" panose="020B0604020202020204" pitchFamily="34" charset="0"/>
            </a:endParaRPr>
          </a:p>
          <a:p>
            <a:pPr marL="0" indent="0" algn="ctr">
              <a:buNone/>
            </a:pPr>
            <a:endParaRPr lang="it-IT" dirty="0"/>
          </a:p>
          <a:p>
            <a:pPr algn="ctr"/>
            <a:endParaRPr lang="it-IT" dirty="0" smtClean="0"/>
          </a:p>
          <a:p>
            <a:pPr marL="0" indent="0" algn="ctr">
              <a:buNone/>
            </a:pPr>
            <a:r>
              <a:rPr lang="it-IT" b="1" dirty="0" smtClean="0"/>
              <a:t>ATTENZIONE! </a:t>
            </a:r>
            <a:r>
              <a:rPr lang="it-IT" dirty="0" smtClean="0"/>
              <a:t>-</a:t>
            </a:r>
            <a:r>
              <a:rPr lang="it-IT" b="1" i="1" dirty="0" smtClean="0">
                <a:solidFill>
                  <a:srgbClr val="FF0000"/>
                </a:solidFill>
              </a:rPr>
              <a:t>d</a:t>
            </a:r>
            <a:r>
              <a:rPr lang="it-IT" dirty="0" smtClean="0"/>
              <a:t> finale = </a:t>
            </a:r>
            <a:r>
              <a:rPr lang="it-IT" b="1" dirty="0" smtClean="0">
                <a:solidFill>
                  <a:srgbClr val="FF0000"/>
                </a:solidFill>
              </a:rPr>
              <a:t>[t]</a:t>
            </a:r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i="1" dirty="0" err="1" smtClean="0"/>
              <a:t>Pren</a:t>
            </a:r>
            <a:r>
              <a:rPr lang="it-IT" i="1" dirty="0" err="1" smtClean="0">
                <a:solidFill>
                  <a:srgbClr val="FF0000"/>
                </a:solidFill>
              </a:rPr>
              <a:t>d</a:t>
            </a:r>
            <a:r>
              <a:rPr lang="it-IT" i="1" dirty="0" smtClean="0"/>
              <a:t>-on </a:t>
            </a:r>
            <a:r>
              <a:rPr lang="it-IT" dirty="0" smtClean="0"/>
              <a:t>[</a:t>
            </a:r>
            <a:r>
              <a:rPr lang="it-IT" dirty="0" err="1" smtClean="0"/>
              <a:t>pʁɑ</a:t>
            </a:r>
            <a:r>
              <a:rPr lang="it-IT" dirty="0" smtClean="0"/>
              <a:t>̃-</a:t>
            </a:r>
            <a:r>
              <a:rPr lang="it-IT" dirty="0" err="1" smtClean="0">
                <a:solidFill>
                  <a:srgbClr val="FF0000"/>
                </a:solidFill>
              </a:rPr>
              <a:t>t</a:t>
            </a:r>
            <a:r>
              <a:rPr lang="it-IT" dirty="0" err="1" smtClean="0"/>
              <a:t>ɔ</a:t>
            </a:r>
            <a:r>
              <a:rPr lang="it-IT" dirty="0" smtClean="0"/>
              <a:t>̃] </a:t>
            </a:r>
            <a:r>
              <a:rPr lang="it-IT" i="1" dirty="0" smtClean="0"/>
              <a:t>le bus ?</a:t>
            </a:r>
            <a:endParaRPr lang="it-IT" i="1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Crépieux et al., </a:t>
            </a:r>
            <a:r>
              <a:rPr lang="fr-FR" i="1" smtClean="0"/>
              <a:t>Un, deux, trois... grammaire!</a:t>
            </a:r>
            <a:r>
              <a:rPr lang="fr-FR" smtClean="0"/>
              <a:t>, Zanichelli editore 2018</a:t>
            </a:r>
            <a:endParaRPr lang="fr-FR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071BCF9-AA25-4889-BC63-55C2DC52B365}" type="slidenum">
              <a:rPr lang="fr-FR" smtClean="0"/>
              <a:pPr>
                <a:defRPr/>
              </a:pPr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14529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</TotalTime>
  <Words>274</Words>
  <Application>Microsoft Office PowerPoint</Application>
  <PresentationFormat>Presentazione su schermo (4:3)</PresentationFormat>
  <Paragraphs>87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3" baseType="lpstr">
      <vt:lpstr>Arial</vt:lpstr>
      <vt:lpstr>Calibri</vt:lpstr>
      <vt:lpstr>Verdana</vt:lpstr>
      <vt:lpstr>Wingdings</vt:lpstr>
      <vt:lpstr>Office Theme</vt:lpstr>
      <vt:lpstr>La phrase interrogative</vt:lpstr>
      <vt:lpstr>Domande totali</vt:lpstr>
      <vt:lpstr>Domande totali</vt:lpstr>
      <vt:lpstr>Domande totali</vt:lpstr>
      <vt:lpstr>Domande parziali</vt:lpstr>
      <vt:lpstr>Domande parziali</vt:lpstr>
      <vt:lpstr>Inversioni: -t eufonica</vt:lpstr>
      <vt:lpstr>Inversioni: pronuncia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féminin</dc:title>
  <dc:creator>Margot Legrand</dc:creator>
  <cp:lastModifiedBy>Utente Windows</cp:lastModifiedBy>
  <cp:revision>44</cp:revision>
  <dcterms:created xsi:type="dcterms:W3CDTF">2017-09-18T09:49:09Z</dcterms:created>
  <dcterms:modified xsi:type="dcterms:W3CDTF">2018-02-14T11:20:15Z</dcterms:modified>
</cp:coreProperties>
</file>