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8" r:id="rId2"/>
    <p:sldId id="276" r:id="rId3"/>
    <p:sldId id="279" r:id="rId4"/>
    <p:sldId id="287" r:id="rId5"/>
    <p:sldId id="285" r:id="rId6"/>
    <p:sldId id="282" r:id="rId7"/>
    <p:sldId id="280" r:id="rId8"/>
    <p:sldId id="288" r:id="rId9"/>
    <p:sldId id="289" r:id="rId10"/>
    <p:sldId id="286" r:id="rId11"/>
    <p:sldId id="281" r:id="rId1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orient="horz" pos="2112">
          <p15:clr>
            <a:srgbClr val="A4A3A4"/>
          </p15:clr>
        </p15:guide>
        <p15:guide id="3" orient="horz" pos="2400">
          <p15:clr>
            <a:srgbClr val="A4A3A4"/>
          </p15:clr>
        </p15:guide>
        <p15:guide id="4" orient="horz" pos="2688">
          <p15:clr>
            <a:srgbClr val="A4A3A4"/>
          </p15:clr>
        </p15:guide>
        <p15:guide id="5" orient="horz" pos="2976">
          <p15:clr>
            <a:srgbClr val="A4A3A4"/>
          </p15:clr>
        </p15:guide>
        <p15:guide id="6" orient="horz" pos="3264">
          <p15:clr>
            <a:srgbClr val="A4A3A4"/>
          </p15:clr>
        </p15:guide>
        <p15:guide id="7" orient="horz" pos="3552">
          <p15:clr>
            <a:srgbClr val="A4A3A4"/>
          </p15:clr>
        </p15:guide>
        <p15:guide id="8" orient="horz" pos="1536">
          <p15:clr>
            <a:srgbClr val="A4A3A4"/>
          </p15:clr>
        </p15:guide>
        <p15:guide id="9" pos="2880">
          <p15:clr>
            <a:srgbClr val="A4A3A4"/>
          </p15:clr>
        </p15:guide>
        <p15:guide id="10" pos="2592">
          <p15:clr>
            <a:srgbClr val="A4A3A4"/>
          </p15:clr>
        </p15:guide>
        <p15:guide id="11" pos="2304">
          <p15:clr>
            <a:srgbClr val="A4A3A4"/>
          </p15:clr>
        </p15:guide>
        <p15:guide id="12" pos="2016">
          <p15:clr>
            <a:srgbClr val="A4A3A4"/>
          </p15:clr>
        </p15:guide>
        <p15:guide id="13" pos="1728">
          <p15:clr>
            <a:srgbClr val="A4A3A4"/>
          </p15:clr>
        </p15:guide>
        <p15:guide id="14" pos="1152">
          <p15:clr>
            <a:srgbClr val="A4A3A4"/>
          </p15:clr>
        </p15:guide>
        <p15:guide id="15" pos="1440">
          <p15:clr>
            <a:srgbClr val="A4A3A4"/>
          </p15:clr>
        </p15:guide>
        <p15:guide id="16" pos="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A5BF"/>
    <a:srgbClr val="B2C9D8"/>
    <a:srgbClr val="004B7F"/>
    <a:srgbClr val="40789F"/>
    <a:srgbClr val="004874"/>
    <a:srgbClr val="FAF6E5"/>
    <a:srgbClr val="808080"/>
    <a:srgbClr val="E5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54" y="63"/>
      </p:cViewPr>
      <p:guideLst>
        <p:guide orient="horz" pos="1824"/>
        <p:guide orient="horz" pos="2112"/>
        <p:guide orient="horz" pos="2400"/>
        <p:guide orient="horz" pos="2688"/>
        <p:guide orient="horz" pos="2976"/>
        <p:guide orient="horz" pos="3264"/>
        <p:guide orient="horz" pos="3552"/>
        <p:guide orient="horz" pos="1536"/>
        <p:guide pos="2880"/>
        <p:guide pos="2592"/>
        <p:guide pos="2304"/>
        <p:guide pos="2016"/>
        <p:guide pos="1728"/>
        <p:guide pos="1152"/>
        <p:guide pos="1440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8" charset="0"/>
                <a:ea typeface="ＭＳ Ｐゴシック" pitchFamily="8" charset="-128"/>
                <a:cs typeface="ＭＳ Ｐゴシック" pitchFamily="8" charset="-128"/>
              </a:defRPr>
            </a:lvl1pPr>
          </a:lstStyle>
          <a:p>
            <a:pPr>
              <a:defRPr/>
            </a:pPr>
            <a:r>
              <a:rPr lang="it-IT"/>
              <a:t>La comparaison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79DF36-5454-4E27-80EA-32C4DE65CE99}" type="datetime1">
              <a:rPr lang="it-IT" altLang="fr-FR"/>
              <a:pPr>
                <a:defRPr/>
              </a:pPr>
              <a:t>28/03/2018</a:t>
            </a:fld>
            <a:endParaRPr lang="it-IT" altLang="fr-FR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it-IT" altLang="fr-FR"/>
              <a:t>Cocton et al., Étapes, Zanichelli editore 2015, 2017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BAEB84-F8A0-486D-A7F7-1F60AE5F519D}" type="slidenum">
              <a:rPr lang="it-IT" altLang="fr-FR"/>
              <a:pPr/>
              <a:t>‹N›</a:t>
            </a:fld>
            <a:endParaRPr lang="it-IT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it-IT" altLang="fr-FR"/>
              <a:t>La comparaison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27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it-IT" altLang="fr-FR"/>
              <a:t>Cocton et al., Étapes, Zanichelli editore 2015, 2017</a:t>
            </a:r>
          </a:p>
        </p:txBody>
      </p:sp>
      <p:sp>
        <p:nvSpPr>
          <p:cNvPr id="327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2971F2-B042-4139-955F-74A1BE78E444}" type="slidenum">
              <a:rPr lang="it-IT" altLang="fr-FR"/>
              <a:pPr/>
              <a:t>‹N›</a:t>
            </a:fld>
            <a:endParaRPr lang="it-IT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egnaposto intestazione 3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fr-FR" sz="1200" smtClean="0"/>
              <a:t>La comparaison</a:t>
            </a:r>
          </a:p>
        </p:txBody>
      </p:sp>
      <p:sp>
        <p:nvSpPr>
          <p:cNvPr id="22533" name="Segnaposto piè di pagina 4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fr-FR" sz="1200" smtClean="0"/>
              <a:t>Cocton et al., Étapes, Zanichelli editore 2015, 2017</a:t>
            </a:r>
          </a:p>
        </p:txBody>
      </p:sp>
      <p:sp>
        <p:nvSpPr>
          <p:cNvPr id="22534" name="Segnaposto numero diapositiva 5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9B2F4E-6058-44B3-AFD3-2F0E22750F98}" type="slidenum">
              <a:rPr lang="it-IT" altLang="fr-FR" sz="1200"/>
              <a:pPr/>
              <a:t>1</a:t>
            </a:fld>
            <a:endParaRPr lang="it-IT" alt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6"/>
          <p:cNvSpPr>
            <a:spLocks noChangeArrowheads="1"/>
          </p:cNvSpPr>
          <p:nvPr userDrawn="1"/>
        </p:nvSpPr>
        <p:spPr bwMode="auto">
          <a:xfrm>
            <a:off x="563563" y="3182938"/>
            <a:ext cx="184150" cy="48101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defRPr/>
            </a:pPr>
            <a:endParaRPr lang="en-US" altLang="fr-FR" sz="3000" smtClean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6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9FDCF350-AF63-4004-A39D-3A693D04FC5A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175" y="6626225"/>
            <a:ext cx="3845494" cy="2428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838200"/>
            <a:ext cx="7772400" cy="457200"/>
          </a:xfrm>
        </p:spPr>
        <p:txBody>
          <a:bodyPr anchor="t"/>
          <a:lstStyle>
            <a:lvl1pPr>
              <a:defRPr sz="4100">
                <a:solidFill>
                  <a:srgbClr val="808080"/>
                </a:solidFill>
              </a:defRPr>
            </a:lvl1pPr>
          </a:lstStyle>
          <a:p>
            <a:pPr lvl="0"/>
            <a:r>
              <a:rPr lang="it-IT" noProof="0" smtClean="0"/>
              <a:t>Fare clic per modificare stile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63563" y="1593850"/>
            <a:ext cx="8377237" cy="2057400"/>
          </a:xfrm>
        </p:spPr>
        <p:txBody>
          <a:bodyPr/>
          <a:lstStyle>
            <a:lvl1pPr>
              <a:lnSpc>
                <a:spcPct val="90000"/>
              </a:lnSpc>
              <a:defRPr sz="72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1817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5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BD589B4F-5D90-4826-B514-CCDEC0F6F924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7" name="TextBox 10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L’opposition et la concession</a:t>
            </a:r>
            <a:endParaRPr lang="fr-FR" sz="1000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175" y="6626225"/>
            <a:ext cx="3831846" cy="2428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455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F694C4B5-0080-4809-A012-E10EFC730F65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6" name="TextBox 8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L’opposition et la concession</a:t>
            </a:r>
            <a:endParaRPr lang="fr-FR" sz="1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0564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A1BAD6AB-93A3-4CF5-A5CC-11364960EC61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7" name="TextBox 8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L’opposition et la concession</a:t>
            </a:r>
            <a:endParaRPr lang="fr-FR" sz="1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24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33900" y="1524000"/>
            <a:ext cx="3924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1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8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0D05C67C-5E6B-454C-9582-CF0B88B0DBB4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10" name="TextBox 10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L’opposition et la concession</a:t>
            </a:r>
            <a:endParaRPr lang="fr-FR" sz="1000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175" y="6621463"/>
            <a:ext cx="3968324" cy="247650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03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4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6BFA8779-A3BD-449E-A532-8B541E42633F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6" name="TextBox 10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smtClean="0"/>
              <a:t>L’opposition et la concession</a:t>
            </a:r>
            <a:endParaRPr lang="fr-FR" sz="1000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175" y="6626225"/>
            <a:ext cx="3872789" cy="2428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04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3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09"/>
          <p:cNvSpPr>
            <a:spLocks noGrp="1" noChangeArrowheads="1"/>
          </p:cNvSpPr>
          <p:nvPr userDrawn="1"/>
        </p:nvSpPr>
        <p:spPr bwMode="auto">
          <a:xfrm>
            <a:off x="3598863" y="6626225"/>
            <a:ext cx="2039937" cy="152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C927467C-B638-4C7E-90C4-4D12459EFBBC}" type="slidenum">
              <a:rPr lang="it-IT" altLang="fr-FR" sz="800"/>
              <a:pPr algn="ctr"/>
              <a:t>‹N›</a:t>
            </a:fld>
            <a:endParaRPr lang="it-IT" altLang="fr-FR" sz="1400"/>
          </a:p>
        </p:txBody>
      </p:sp>
      <p:sp>
        <p:nvSpPr>
          <p:cNvPr id="5" name="TextBox 10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L’opposition et la concession</a:t>
            </a:r>
            <a:endParaRPr lang="fr-FR" sz="1000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175" y="6626225"/>
            <a:ext cx="3954676" cy="2428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445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fr-FR" smtClean="0"/>
              <a:t>Fare clic per modificare stile</a:t>
            </a:r>
          </a:p>
        </p:txBody>
      </p:sp>
      <p:sp>
        <p:nvSpPr>
          <p:cNvPr id="1027" name="Rectangle 2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fr-FR" smtClean="0"/>
              <a:t>Fare clic per modificare gli stili del testo dello schema</a:t>
            </a:r>
          </a:p>
          <a:p>
            <a:pPr lvl="1"/>
            <a:r>
              <a:rPr lang="it-IT" altLang="fr-FR" smtClean="0"/>
              <a:t>Secondo livello</a:t>
            </a:r>
          </a:p>
          <a:p>
            <a:pPr lvl="2"/>
            <a:r>
              <a:rPr lang="it-IT" altLang="fr-FR" smtClean="0"/>
              <a:t>Terzo livello</a:t>
            </a:r>
          </a:p>
          <a:p>
            <a:pPr lvl="3"/>
            <a:r>
              <a:rPr lang="it-IT" altLang="fr-FR" smtClean="0"/>
              <a:t>Quarto livello</a:t>
            </a:r>
          </a:p>
          <a:p>
            <a:pPr lvl="4"/>
            <a:r>
              <a:rPr lang="it-IT" altLang="fr-FR" smtClean="0"/>
              <a:t>Quinto livello</a:t>
            </a:r>
          </a:p>
        </p:txBody>
      </p:sp>
      <p:sp>
        <p:nvSpPr>
          <p:cNvPr id="6" name="Rectangle 3"/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1029" name="Picture 9" descr="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92100" indent="5715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</a:defRPr>
      </a:lvl2pPr>
      <a:lvl3pPr marL="1054100" indent="1905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3pPr>
      <a:lvl4pPr marL="1435100" indent="185738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4pPr>
      <a:lvl5pPr marL="1816100" indent="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5pPr>
      <a:lvl6pPr marL="22733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6pPr>
      <a:lvl7pPr marL="27305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7pPr>
      <a:lvl8pPr marL="31877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8pPr>
      <a:lvl9pPr marL="36449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2168" y="1795463"/>
            <a:ext cx="7772400" cy="2057400"/>
          </a:xfrm>
        </p:spPr>
        <p:txBody>
          <a:bodyPr/>
          <a:lstStyle/>
          <a:p>
            <a:pPr algn="ctr"/>
            <a:r>
              <a:rPr lang="it-IT" altLang="fr-FR" dirty="0" smtClean="0">
                <a:ea typeface="ＭＳ Ｐゴシック" panose="020B0600070205080204" pitchFamily="34" charset="-128"/>
              </a:rPr>
              <a:t>L’</a:t>
            </a:r>
            <a:r>
              <a:rPr lang="it-IT" altLang="fr-FR" dirty="0" err="1" smtClean="0">
                <a:ea typeface="ＭＳ Ｐゴシック" panose="020B0600070205080204" pitchFamily="34" charset="-128"/>
              </a:rPr>
              <a:t>opposition</a:t>
            </a:r>
            <a:endParaRPr lang="it-IT" altLang="fr-FR" dirty="0" smtClean="0">
              <a:ea typeface="ＭＳ Ｐゴシック" panose="020B0600070205080204" pitchFamily="34" charset="-128"/>
            </a:endParaRPr>
          </a:p>
          <a:p>
            <a:pPr algn="ctr"/>
            <a:r>
              <a:rPr lang="it-IT" altLang="fr-FR" dirty="0">
                <a:ea typeface="ＭＳ Ｐゴシック" panose="020B0600070205080204" pitchFamily="34" charset="-128"/>
              </a:rPr>
              <a:t>e</a:t>
            </a:r>
            <a:r>
              <a:rPr lang="it-IT" altLang="fr-FR" dirty="0" smtClean="0">
                <a:ea typeface="ＭＳ Ｐゴシック" panose="020B0600070205080204" pitchFamily="34" charset="-128"/>
              </a:rPr>
              <a:t>t la </a:t>
            </a:r>
            <a:r>
              <a:rPr lang="it-IT" altLang="fr-FR" dirty="0" err="1" smtClean="0">
                <a:ea typeface="ＭＳ Ｐゴシック" panose="020B0600070205080204" pitchFamily="34" charset="-128"/>
              </a:rPr>
              <a:t>concession</a:t>
            </a:r>
            <a:endParaRPr lang="it-IT" altLang="fr-FR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concessione: </a:t>
            </a:r>
            <a:br>
              <a:rPr lang="it-IT" dirty="0" smtClean="0"/>
            </a:br>
            <a:r>
              <a:rPr lang="it-IT" dirty="0" smtClean="0"/>
              <a:t>congiunzioni coordinanti e avverbi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4000"/>
            <a:ext cx="8096865" cy="4965290"/>
          </a:xfrm>
        </p:spPr>
        <p:txBody>
          <a:bodyPr/>
          <a:lstStyle/>
          <a:p>
            <a:pPr algn="ctr"/>
            <a:endParaRPr lang="it-IT" i="1" dirty="0" smtClean="0"/>
          </a:p>
          <a:p>
            <a:pPr algn="ctr"/>
            <a:r>
              <a:rPr lang="it-IT" i="1" dirty="0" smtClean="0"/>
              <a:t>(</a:t>
            </a:r>
            <a:r>
              <a:rPr lang="it-IT" b="1" i="1" dirty="0" smtClean="0">
                <a:solidFill>
                  <a:srgbClr val="FF0000"/>
                </a:solidFill>
              </a:rPr>
              <a:t>et</a:t>
            </a:r>
            <a:r>
              <a:rPr lang="it-IT" i="1" dirty="0" smtClean="0"/>
              <a:t>)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pourtant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r>
              <a:rPr lang="it-IT" b="1" i="1" dirty="0" err="1" smtClean="0">
                <a:solidFill>
                  <a:srgbClr val="FF0000"/>
                </a:solidFill>
              </a:rPr>
              <a:t>cependant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r>
              <a:rPr lang="it-IT" b="1" i="1" dirty="0" err="1" smtClean="0">
                <a:solidFill>
                  <a:srgbClr val="FF0000"/>
                </a:solidFill>
              </a:rPr>
              <a:t>néanmoins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r>
              <a:rPr lang="it-IT" b="1" i="1" dirty="0" err="1">
                <a:solidFill>
                  <a:srgbClr val="FF0000"/>
                </a:solidFill>
              </a:rPr>
              <a:t>t</a:t>
            </a:r>
            <a:r>
              <a:rPr lang="it-IT" b="1" i="1" dirty="0" err="1" smtClean="0">
                <a:solidFill>
                  <a:srgbClr val="FF0000"/>
                </a:solidFill>
              </a:rPr>
              <a:t>outefois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r>
              <a:rPr lang="it-IT" i="1" dirty="0" smtClean="0"/>
              <a:t>(</a:t>
            </a:r>
            <a:r>
              <a:rPr lang="it-IT" b="1" i="1" dirty="0" smtClean="0">
                <a:solidFill>
                  <a:srgbClr val="FF0000"/>
                </a:solidFill>
              </a:rPr>
              <a:t>mais…</a:t>
            </a:r>
            <a:r>
              <a:rPr lang="it-IT" i="1" dirty="0" smtClean="0"/>
              <a:t>)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quand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même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tout de </a:t>
            </a:r>
            <a:r>
              <a:rPr lang="it-IT" b="1" i="1" dirty="0" err="1" smtClean="0">
                <a:solidFill>
                  <a:srgbClr val="FF0000"/>
                </a:solidFill>
              </a:rPr>
              <a:t>même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i="1" dirty="0" err="1" smtClean="0"/>
              <a:t>J’ai</a:t>
            </a:r>
            <a:r>
              <a:rPr lang="it-IT" i="1" dirty="0" smtClean="0"/>
              <a:t> </a:t>
            </a:r>
            <a:r>
              <a:rPr lang="it-IT" i="1" dirty="0" err="1" smtClean="0"/>
              <a:t>refait</a:t>
            </a:r>
            <a:r>
              <a:rPr lang="it-IT" i="1" dirty="0" smtClean="0"/>
              <a:t> </a:t>
            </a:r>
            <a:r>
              <a:rPr lang="it-IT" i="1" dirty="0" err="1" smtClean="0"/>
              <a:t>les</a:t>
            </a:r>
            <a:r>
              <a:rPr lang="it-IT" i="1" dirty="0" smtClean="0"/>
              <a:t> </a:t>
            </a:r>
            <a:r>
              <a:rPr lang="it-IT" i="1" dirty="0" err="1" smtClean="0"/>
              <a:t>calculs</a:t>
            </a:r>
            <a:r>
              <a:rPr lang="it-IT" i="1" dirty="0" smtClean="0"/>
              <a:t> et </a:t>
            </a:r>
            <a:r>
              <a:rPr lang="it-IT" i="1" dirty="0" err="1" smtClean="0">
                <a:solidFill>
                  <a:srgbClr val="FF0000"/>
                </a:solidFill>
              </a:rPr>
              <a:t>pourtant</a:t>
            </a:r>
            <a:r>
              <a:rPr lang="it-IT" i="1" dirty="0" smtClean="0"/>
              <a:t> je ne </a:t>
            </a:r>
            <a:r>
              <a:rPr lang="it-IT" i="1" dirty="0" err="1" smtClean="0"/>
              <a:t>trouve</a:t>
            </a:r>
            <a:r>
              <a:rPr lang="it-IT" i="1" dirty="0" smtClean="0"/>
              <a:t> </a:t>
            </a:r>
            <a:r>
              <a:rPr lang="it-IT" i="1" dirty="0" err="1" smtClean="0"/>
              <a:t>pas</a:t>
            </a:r>
            <a:r>
              <a:rPr lang="it-IT" i="1" dirty="0" smtClean="0"/>
              <a:t> l’</a:t>
            </a:r>
            <a:r>
              <a:rPr lang="it-IT" i="1" dirty="0" err="1" smtClean="0"/>
              <a:t>erreur</a:t>
            </a:r>
            <a:r>
              <a:rPr lang="it-IT" i="1" dirty="0" smtClean="0"/>
              <a:t>.</a:t>
            </a:r>
          </a:p>
          <a:p>
            <a:pPr algn="ctr"/>
            <a:endParaRPr lang="it-IT" i="1" dirty="0"/>
          </a:p>
          <a:p>
            <a:pPr algn="ctr"/>
            <a:r>
              <a:rPr lang="it-IT" i="1" dirty="0" smtClean="0"/>
              <a:t>Ce n’est </a:t>
            </a:r>
            <a:r>
              <a:rPr lang="it-IT" i="1" dirty="0" err="1" smtClean="0"/>
              <a:t>pas</a:t>
            </a:r>
            <a:r>
              <a:rPr lang="it-IT" i="1" dirty="0" smtClean="0"/>
              <a:t> </a:t>
            </a:r>
            <a:r>
              <a:rPr lang="it-IT" i="1" dirty="0" err="1" smtClean="0"/>
              <a:t>beaucoup</a:t>
            </a:r>
            <a:r>
              <a:rPr lang="it-IT" i="1" dirty="0" smtClean="0"/>
              <a:t>, mais c’est </a:t>
            </a:r>
            <a:r>
              <a:rPr lang="it-IT" i="1" dirty="0" smtClean="0">
                <a:solidFill>
                  <a:srgbClr val="FF0000"/>
                </a:solidFill>
              </a:rPr>
              <a:t>tout de </a:t>
            </a:r>
            <a:r>
              <a:rPr lang="it-IT" i="1" dirty="0" err="1" smtClean="0">
                <a:solidFill>
                  <a:srgbClr val="FF0000"/>
                </a:solidFill>
              </a:rPr>
              <a:t>même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/>
              <a:t>suffisant</a:t>
            </a:r>
            <a:r>
              <a:rPr lang="it-IT" i="1" dirty="0" smtClean="0"/>
              <a:t>.</a:t>
            </a:r>
          </a:p>
          <a:p>
            <a:pPr algn="ctr"/>
            <a:endParaRPr lang="it-IT" i="1" dirty="0"/>
          </a:p>
          <a:p>
            <a:pPr algn="ctr"/>
            <a:endParaRPr lang="it-IT" dirty="0"/>
          </a:p>
          <a:p>
            <a:pPr algn="ctr"/>
            <a:endParaRPr lang="it-IT" b="1" i="1" dirty="0">
              <a:solidFill>
                <a:srgbClr val="FF0000"/>
              </a:solidFill>
            </a:endParaRPr>
          </a:p>
          <a:p>
            <a:pPr algn="ctr"/>
            <a:endParaRPr lang="it-IT" b="1" i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079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concessione: altre strutture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4561"/>
            <a:ext cx="9144000" cy="4114800"/>
          </a:xfrm>
        </p:spPr>
        <p:txBody>
          <a:bodyPr/>
          <a:lstStyle/>
          <a:p>
            <a:pPr algn="ctr">
              <a:buFont typeface="Arial" panose="020B0604020202020204" pitchFamily="34" charset="0"/>
              <a:buChar char="•"/>
            </a:pPr>
            <a:r>
              <a:rPr lang="it-IT" b="1" i="1" dirty="0" smtClean="0">
                <a:solidFill>
                  <a:srgbClr val="FF0000"/>
                </a:solidFill>
              </a:rPr>
              <a:t>tout </a:t>
            </a:r>
            <a:r>
              <a:rPr lang="it-IT" dirty="0"/>
              <a:t>+ </a:t>
            </a:r>
            <a:r>
              <a:rPr lang="it-IT" b="1" dirty="0" smtClean="0"/>
              <a:t>gerundio</a:t>
            </a:r>
          </a:p>
          <a:p>
            <a:pPr algn="ctr"/>
            <a:endParaRPr lang="it-IT" b="1" dirty="0" smtClean="0"/>
          </a:p>
          <a:p>
            <a:pPr algn="ctr"/>
            <a:r>
              <a:rPr lang="it-IT" i="1" dirty="0" smtClean="0">
                <a:solidFill>
                  <a:srgbClr val="FF0000"/>
                </a:solidFill>
              </a:rPr>
              <a:t>Tout</a:t>
            </a:r>
            <a:r>
              <a:rPr lang="it-IT" i="1" dirty="0" smtClean="0"/>
              <a:t> </a:t>
            </a:r>
            <a:r>
              <a:rPr lang="it-IT" i="1" u="sng" dirty="0" smtClean="0"/>
              <a:t>en </a:t>
            </a:r>
            <a:r>
              <a:rPr lang="it-IT" i="1" u="sng" dirty="0" err="1" smtClean="0"/>
              <a:t>étant</a:t>
            </a:r>
            <a:r>
              <a:rPr lang="it-IT" i="1" dirty="0" smtClean="0"/>
              <a:t> </a:t>
            </a:r>
            <a:r>
              <a:rPr lang="it-IT" i="1" dirty="0" err="1" smtClean="0"/>
              <a:t>souriante</a:t>
            </a:r>
            <a:r>
              <a:rPr lang="it-IT" i="1" dirty="0" smtClean="0"/>
              <a:t>, elle est </a:t>
            </a:r>
            <a:r>
              <a:rPr lang="it-IT" i="1" dirty="0" err="1" smtClean="0"/>
              <a:t>très</a:t>
            </a:r>
            <a:r>
              <a:rPr lang="it-IT" i="1" dirty="0" smtClean="0"/>
              <a:t> </a:t>
            </a:r>
            <a:r>
              <a:rPr lang="it-IT" i="1" dirty="0" err="1" smtClean="0"/>
              <a:t>autoritaire</a:t>
            </a:r>
            <a:r>
              <a:rPr lang="it-IT" i="1" dirty="0" smtClean="0"/>
              <a:t>.</a:t>
            </a:r>
            <a:br>
              <a:rPr lang="it-IT" i="1" dirty="0" smtClean="0"/>
            </a:br>
            <a:endParaRPr lang="it-IT" i="1" dirty="0"/>
          </a:p>
          <a:p>
            <a:pPr algn="ctr"/>
            <a:endParaRPr lang="it-IT" b="1" dirty="0" smtClean="0"/>
          </a:p>
          <a:p>
            <a:pPr algn="ctr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FF0000"/>
                </a:solidFill>
              </a:rPr>
              <a:t>doppio condizionale</a:t>
            </a:r>
          </a:p>
          <a:p>
            <a:pPr algn="ctr"/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i="1" dirty="0" smtClean="0"/>
              <a:t>Je le </a:t>
            </a:r>
            <a:r>
              <a:rPr lang="it-IT" i="1" dirty="0" err="1" smtClean="0">
                <a:solidFill>
                  <a:srgbClr val="FF0000"/>
                </a:solidFill>
              </a:rPr>
              <a:t>verrais</a:t>
            </a:r>
            <a:r>
              <a:rPr lang="it-IT" i="1" dirty="0" smtClean="0"/>
              <a:t> de </a:t>
            </a:r>
            <a:r>
              <a:rPr lang="it-IT" i="1" dirty="0" err="1" smtClean="0"/>
              <a:t>mes</a:t>
            </a:r>
            <a:r>
              <a:rPr lang="it-IT" i="1" dirty="0" smtClean="0"/>
              <a:t> </a:t>
            </a:r>
            <a:r>
              <a:rPr lang="it-IT" i="1" dirty="0" err="1" smtClean="0"/>
              <a:t>yeux</a:t>
            </a:r>
            <a:r>
              <a:rPr lang="it-IT" i="1" dirty="0" smtClean="0"/>
              <a:t> (</a:t>
            </a:r>
            <a:r>
              <a:rPr lang="it-IT" i="1" dirty="0" err="1" smtClean="0"/>
              <a:t>que</a:t>
            </a:r>
            <a:r>
              <a:rPr lang="it-IT" i="1" dirty="0" smtClean="0"/>
              <a:t>) je ne le </a:t>
            </a:r>
            <a:r>
              <a:rPr lang="it-IT" i="1" dirty="0" err="1" smtClean="0">
                <a:solidFill>
                  <a:srgbClr val="FF0000"/>
                </a:solidFill>
              </a:rPr>
              <a:t>croirais</a:t>
            </a:r>
            <a:r>
              <a:rPr lang="it-IT" i="1" dirty="0" smtClean="0"/>
              <a:t> </a:t>
            </a:r>
            <a:r>
              <a:rPr lang="it-IT" i="1" dirty="0" err="1" smtClean="0"/>
              <a:t>pas</a:t>
            </a:r>
            <a:r>
              <a:rPr lang="it-IT" i="1" dirty="0" smtClean="0"/>
              <a:t> !</a:t>
            </a:r>
            <a:br>
              <a:rPr lang="it-IT" i="1" dirty="0" smtClean="0"/>
            </a:br>
            <a:endParaRPr lang="it-IT" i="1" dirty="0" smtClean="0"/>
          </a:p>
          <a:p>
            <a:pPr algn="ctr"/>
            <a:endParaRPr lang="it-IT" b="1" i="1" dirty="0" smtClean="0"/>
          </a:p>
          <a:p>
            <a:pPr algn="ctr">
              <a:buFont typeface="Arial" panose="020B0604020202020204" pitchFamily="34" charset="0"/>
              <a:buChar char="•"/>
            </a:pPr>
            <a:r>
              <a:rPr lang="it-IT" b="1" i="1" dirty="0" err="1" smtClean="0">
                <a:solidFill>
                  <a:srgbClr val="FF0000"/>
                </a:solidFill>
              </a:rPr>
              <a:t>avoir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beau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dirty="0" smtClean="0"/>
              <a:t>+ </a:t>
            </a:r>
            <a:r>
              <a:rPr lang="it-IT" b="1" dirty="0" smtClean="0"/>
              <a:t>infinito</a:t>
            </a:r>
          </a:p>
          <a:p>
            <a:pPr algn="ctr"/>
            <a:endParaRPr lang="it-IT" i="1" dirty="0"/>
          </a:p>
          <a:p>
            <a:pPr algn="ctr"/>
            <a:r>
              <a:rPr lang="it-IT" i="1" dirty="0" smtClean="0"/>
              <a:t>Il </a:t>
            </a:r>
            <a:r>
              <a:rPr lang="it-IT" i="1" dirty="0" smtClean="0">
                <a:solidFill>
                  <a:srgbClr val="FF0000"/>
                </a:solidFill>
              </a:rPr>
              <a:t>a </a:t>
            </a:r>
            <a:r>
              <a:rPr lang="it-IT" i="1" dirty="0" err="1" smtClean="0">
                <a:solidFill>
                  <a:srgbClr val="FF0000"/>
                </a:solidFill>
              </a:rPr>
              <a:t>beau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u="sng" dirty="0" err="1" smtClean="0"/>
              <a:t>suivre</a:t>
            </a:r>
            <a:r>
              <a:rPr lang="it-IT" i="1" dirty="0" smtClean="0"/>
              <a:t> </a:t>
            </a:r>
            <a:r>
              <a:rPr lang="it-IT" i="1" dirty="0" err="1" smtClean="0"/>
              <a:t>des</a:t>
            </a:r>
            <a:r>
              <a:rPr lang="it-IT" i="1" dirty="0" smtClean="0"/>
              <a:t> </a:t>
            </a:r>
            <a:r>
              <a:rPr lang="it-IT" i="1" dirty="0" err="1" smtClean="0"/>
              <a:t>cours</a:t>
            </a:r>
            <a:r>
              <a:rPr lang="it-IT" i="1" dirty="0" smtClean="0"/>
              <a:t> de </a:t>
            </a:r>
            <a:r>
              <a:rPr lang="it-IT" i="1" dirty="0" err="1" smtClean="0"/>
              <a:t>théâtre</a:t>
            </a:r>
            <a:r>
              <a:rPr lang="it-IT" i="1" dirty="0" smtClean="0"/>
              <a:t>, il n’a </a:t>
            </a:r>
            <a:r>
              <a:rPr lang="it-IT" i="1" dirty="0" err="1" smtClean="0"/>
              <a:t>aucun</a:t>
            </a:r>
            <a:r>
              <a:rPr lang="it-IT" i="1" dirty="0" smtClean="0"/>
              <a:t> </a:t>
            </a:r>
            <a:br>
              <a:rPr lang="it-IT" i="1" dirty="0" smtClean="0"/>
            </a:br>
            <a:r>
              <a:rPr lang="it-IT" i="1" dirty="0" smtClean="0"/>
              <a:t>talent pour la </a:t>
            </a:r>
            <a:r>
              <a:rPr lang="it-IT" i="1" dirty="0" err="1" smtClean="0"/>
              <a:t>scène</a:t>
            </a:r>
            <a:r>
              <a:rPr lang="it-IT" i="1" dirty="0" smtClean="0"/>
              <a:t>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98590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Definizioni</a:t>
            </a:r>
            <a:endParaRPr 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rgbClr val="FF0000"/>
                </a:solidFill>
              </a:rPr>
              <a:t>Opposizione</a:t>
            </a:r>
            <a:r>
              <a:rPr lang="it-IT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it-IT" dirty="0"/>
              <a:t>d</a:t>
            </a:r>
            <a:r>
              <a:rPr lang="it-IT" dirty="0" smtClean="0"/>
              <a:t>ue concetti </a:t>
            </a:r>
            <a:r>
              <a:rPr lang="it-IT" b="1" dirty="0" smtClean="0"/>
              <a:t>contrari</a:t>
            </a:r>
            <a:r>
              <a:rPr lang="it-IT" dirty="0" smtClean="0"/>
              <a:t> (subordinata VS principale)</a:t>
            </a:r>
            <a:endParaRPr lang="it-IT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rgbClr val="FF0000"/>
                </a:solidFill>
              </a:rPr>
              <a:t>Concessione</a:t>
            </a:r>
            <a:r>
              <a:rPr lang="it-IT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circostanza (subordinata) </a:t>
            </a:r>
            <a:r>
              <a:rPr lang="it-IT" b="1" dirty="0" smtClean="0"/>
              <a:t>nonostante</a:t>
            </a:r>
            <a:r>
              <a:rPr lang="it-IT" dirty="0" smtClean="0"/>
              <a:t> la quale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un fatto (principale) si realizza</a:t>
            </a:r>
            <a:endParaRPr lang="it-IT" dirty="0"/>
          </a:p>
          <a:p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Proposizioni avversative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4560"/>
            <a:ext cx="8001000" cy="498249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t-IT" b="1" dirty="0" smtClean="0"/>
              <a:t>congiunzione </a:t>
            </a:r>
            <a:r>
              <a:rPr lang="it-IT" b="1" dirty="0"/>
              <a:t>di </a:t>
            </a:r>
            <a:r>
              <a:rPr lang="it-IT" b="1" dirty="0" smtClean="0"/>
              <a:t>subordinazione</a:t>
            </a:r>
            <a:r>
              <a:rPr lang="it-IT" dirty="0" smtClean="0"/>
              <a:t>: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b="1" i="1" dirty="0" err="1" smtClean="0">
                <a:solidFill>
                  <a:srgbClr val="FF0000"/>
                </a:solidFill>
              </a:rPr>
              <a:t>alors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/>
              <a:t>/ </a:t>
            </a:r>
            <a:r>
              <a:rPr lang="it-IT" b="1" i="1" dirty="0" err="1" smtClean="0">
                <a:solidFill>
                  <a:srgbClr val="FF0000"/>
                </a:solidFill>
              </a:rPr>
              <a:t>tandis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b="1" i="1" dirty="0" smtClean="0">
                <a:solidFill>
                  <a:srgbClr val="FF0000"/>
                </a:solidFill>
              </a:rPr>
              <a:t/>
            </a:r>
            <a:br>
              <a:rPr lang="it-IT" b="1" i="1" dirty="0" smtClean="0">
                <a:solidFill>
                  <a:srgbClr val="FF0000"/>
                </a:solidFill>
              </a:rPr>
            </a:br>
            <a:endParaRPr lang="it-IT" b="1" i="1" dirty="0"/>
          </a:p>
          <a:p>
            <a:pPr algn="ctr"/>
            <a:r>
              <a:rPr lang="it-IT" dirty="0" smtClean="0"/>
              <a:t>+ </a:t>
            </a:r>
            <a:r>
              <a:rPr lang="it-IT" b="1" dirty="0" smtClean="0"/>
              <a:t>indicativo </a:t>
            </a:r>
            <a:r>
              <a:rPr lang="it-IT" dirty="0"/>
              <a:t>/</a:t>
            </a:r>
            <a:r>
              <a:rPr lang="it-IT" dirty="0" smtClean="0"/>
              <a:t> </a:t>
            </a:r>
            <a:r>
              <a:rPr lang="it-IT" b="1" dirty="0" smtClean="0"/>
              <a:t>condizionale</a:t>
            </a:r>
          </a:p>
          <a:p>
            <a:pPr algn="ctr"/>
            <a:endParaRPr lang="it-IT" i="1" dirty="0" smtClean="0"/>
          </a:p>
          <a:p>
            <a:pPr algn="ctr"/>
            <a:r>
              <a:rPr lang="it-IT" i="1" dirty="0" err="1" smtClean="0"/>
              <a:t>Les</a:t>
            </a:r>
            <a:r>
              <a:rPr lang="it-IT" i="1" dirty="0" smtClean="0"/>
              <a:t> </a:t>
            </a:r>
            <a:r>
              <a:rPr lang="it-IT" i="1" dirty="0" err="1" smtClean="0"/>
              <a:t>garçons</a:t>
            </a:r>
            <a:r>
              <a:rPr lang="it-IT" i="1" dirty="0" smtClean="0"/>
              <a:t> se </a:t>
            </a:r>
            <a:r>
              <a:rPr lang="it-IT" i="1" dirty="0" err="1" smtClean="0"/>
              <a:t>chargeront</a:t>
            </a:r>
            <a:r>
              <a:rPr lang="it-IT" i="1" dirty="0" smtClean="0"/>
              <a:t> </a:t>
            </a:r>
            <a:r>
              <a:rPr lang="it-IT" i="1" dirty="0" err="1" smtClean="0"/>
              <a:t>du</a:t>
            </a:r>
            <a:r>
              <a:rPr lang="it-IT" i="1" dirty="0" smtClean="0"/>
              <a:t> </a:t>
            </a:r>
            <a:r>
              <a:rPr lang="it-IT" i="1" dirty="0" err="1" smtClean="0"/>
              <a:t>décor</a:t>
            </a:r>
            <a:r>
              <a:rPr lang="it-IT" i="1" dirty="0" smtClean="0"/>
              <a:t> </a:t>
            </a:r>
            <a:br>
              <a:rPr lang="it-IT" i="1" dirty="0" smtClean="0"/>
            </a:br>
            <a:r>
              <a:rPr lang="it-IT" i="1" dirty="0" err="1" smtClean="0">
                <a:solidFill>
                  <a:srgbClr val="FF0000"/>
                </a:solidFill>
              </a:rPr>
              <a:t>tandis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que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/>
              <a:t>les</a:t>
            </a:r>
            <a:r>
              <a:rPr lang="it-IT" i="1" dirty="0" smtClean="0"/>
              <a:t> </a:t>
            </a:r>
            <a:r>
              <a:rPr lang="it-IT" i="1" dirty="0" err="1" smtClean="0"/>
              <a:t>filles</a:t>
            </a:r>
            <a:r>
              <a:rPr lang="it-IT" i="1" dirty="0" smtClean="0"/>
              <a:t> </a:t>
            </a:r>
            <a:r>
              <a:rPr lang="it-IT" i="1" u="sng" dirty="0" smtClean="0"/>
              <a:t>s’</a:t>
            </a:r>
            <a:r>
              <a:rPr lang="it-IT" i="1" u="sng" dirty="0" err="1" smtClean="0"/>
              <a:t>occuperont</a:t>
            </a:r>
            <a:r>
              <a:rPr lang="it-IT" i="1" dirty="0" smtClean="0"/>
              <a:t> </a:t>
            </a:r>
            <a:r>
              <a:rPr lang="it-IT" i="1" dirty="0" err="1" smtClean="0"/>
              <a:t>des</a:t>
            </a:r>
            <a:r>
              <a:rPr lang="it-IT" i="1" dirty="0" smtClean="0"/>
              <a:t> </a:t>
            </a:r>
            <a:r>
              <a:rPr lang="it-IT" i="1" dirty="0" err="1" smtClean="0"/>
              <a:t>costumes</a:t>
            </a:r>
            <a:r>
              <a:rPr lang="it-IT" i="1" dirty="0" smtClean="0"/>
              <a:t>.</a:t>
            </a:r>
          </a:p>
          <a:p>
            <a:pPr algn="ctr"/>
            <a:endParaRPr lang="it-IT" i="1" dirty="0" smtClean="0"/>
          </a:p>
          <a:p>
            <a:pPr algn="ctr"/>
            <a:r>
              <a:rPr lang="it-IT" i="1" dirty="0" err="1" smtClean="0"/>
              <a:t>Pourquoi</a:t>
            </a:r>
            <a:r>
              <a:rPr lang="it-IT" i="1" dirty="0" smtClean="0"/>
              <a:t> elle a </a:t>
            </a:r>
            <a:r>
              <a:rPr lang="it-IT" i="1" dirty="0" err="1" smtClean="0"/>
              <a:t>obtenu</a:t>
            </a:r>
            <a:r>
              <a:rPr lang="it-IT" i="1" dirty="0" smtClean="0"/>
              <a:t> le premier </a:t>
            </a:r>
            <a:r>
              <a:rPr lang="it-IT" i="1" dirty="0" err="1" smtClean="0"/>
              <a:t>rôle</a:t>
            </a:r>
            <a:r>
              <a:rPr lang="it-IT" i="1" dirty="0" smtClean="0"/>
              <a:t> </a:t>
            </a:r>
            <a:br>
              <a:rPr lang="it-IT" i="1" dirty="0" smtClean="0"/>
            </a:br>
            <a:r>
              <a:rPr lang="it-IT" i="1" dirty="0" err="1" smtClean="0">
                <a:solidFill>
                  <a:srgbClr val="FF0000"/>
                </a:solidFill>
              </a:rPr>
              <a:t>alors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qu’</a:t>
            </a:r>
            <a:r>
              <a:rPr lang="it-IT" i="1" dirty="0" err="1" smtClean="0"/>
              <a:t>elle</a:t>
            </a:r>
            <a:r>
              <a:rPr lang="it-IT" i="1" dirty="0" smtClean="0"/>
              <a:t> ne </a:t>
            </a:r>
            <a:r>
              <a:rPr lang="it-IT" i="1" u="sng" dirty="0" err="1" smtClean="0"/>
              <a:t>devrait</a:t>
            </a:r>
            <a:r>
              <a:rPr lang="it-IT" i="1" dirty="0" smtClean="0"/>
              <a:t> </a:t>
            </a:r>
            <a:r>
              <a:rPr lang="it-IT" i="1" dirty="0" err="1" smtClean="0"/>
              <a:t>même</a:t>
            </a:r>
            <a:r>
              <a:rPr lang="it-IT" i="1" dirty="0" smtClean="0"/>
              <a:t> </a:t>
            </a:r>
            <a:r>
              <a:rPr lang="it-IT" i="1" dirty="0" err="1" smtClean="0"/>
              <a:t>pas</a:t>
            </a:r>
            <a:r>
              <a:rPr lang="it-IT" i="1" dirty="0" smtClean="0"/>
              <a:t> </a:t>
            </a:r>
            <a:r>
              <a:rPr lang="it-IT" i="1" dirty="0" err="1" smtClean="0"/>
              <a:t>jouer</a:t>
            </a:r>
            <a:r>
              <a:rPr lang="it-IT" i="1" dirty="0" smtClean="0"/>
              <a:t> ?</a:t>
            </a:r>
            <a:endParaRPr lang="it-IT" i="1" dirty="0"/>
          </a:p>
          <a:p>
            <a:pPr algn="ctr"/>
            <a:endParaRPr lang="it-IT" i="1" dirty="0"/>
          </a:p>
          <a:p>
            <a:pPr algn="ctr"/>
            <a:endParaRPr lang="it-IT" i="1" dirty="0" smtClean="0"/>
          </a:p>
          <a:p>
            <a:pPr algn="ctr"/>
            <a:r>
              <a:rPr lang="it-IT" i="1" dirty="0" smtClean="0"/>
              <a:t/>
            </a:r>
            <a:br>
              <a:rPr lang="it-IT" i="1" dirty="0" smtClean="0"/>
            </a:b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89440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Proposizioni avversative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92942"/>
            <a:ext cx="8001000" cy="498249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t-IT" b="1" dirty="0"/>
              <a:t>l</a:t>
            </a:r>
            <a:r>
              <a:rPr lang="it-IT" b="1" dirty="0" smtClean="0"/>
              <a:t>ocuzione prepositiva</a:t>
            </a:r>
            <a:r>
              <a:rPr lang="it-IT" dirty="0" smtClean="0"/>
              <a:t>: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b="1" i="1" dirty="0" err="1" smtClean="0">
                <a:solidFill>
                  <a:srgbClr val="FF0000"/>
                </a:solidFill>
              </a:rPr>
              <a:t>au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lieu</a:t>
            </a:r>
            <a:r>
              <a:rPr lang="it-IT" b="1" i="1" dirty="0" smtClean="0">
                <a:solidFill>
                  <a:srgbClr val="FF0000"/>
                </a:solidFill>
              </a:rPr>
              <a:t> de </a:t>
            </a:r>
            <a:r>
              <a:rPr lang="it-IT" dirty="0" smtClean="0"/>
              <a:t>/ </a:t>
            </a:r>
            <a:r>
              <a:rPr lang="it-IT" b="1" i="1" dirty="0" smtClean="0">
                <a:solidFill>
                  <a:srgbClr val="FF0000"/>
                </a:solidFill>
              </a:rPr>
              <a:t>à la </a:t>
            </a:r>
            <a:r>
              <a:rPr lang="it-IT" b="1" i="1" dirty="0" err="1" smtClean="0">
                <a:solidFill>
                  <a:srgbClr val="FF0000"/>
                </a:solidFill>
              </a:rPr>
              <a:t>place</a:t>
            </a:r>
            <a:r>
              <a:rPr lang="it-IT" b="1" i="1" dirty="0" smtClean="0">
                <a:solidFill>
                  <a:srgbClr val="FF0000"/>
                </a:solidFill>
              </a:rPr>
              <a:t> de </a:t>
            </a:r>
            <a:r>
              <a:rPr lang="it-IT" dirty="0"/>
              <a:t>/ </a:t>
            </a:r>
            <a:r>
              <a:rPr lang="it-IT" b="1" i="1" dirty="0" err="1" smtClean="0">
                <a:solidFill>
                  <a:srgbClr val="FF0000"/>
                </a:solidFill>
              </a:rPr>
              <a:t>loin</a:t>
            </a:r>
            <a:r>
              <a:rPr lang="it-IT" b="1" i="1" dirty="0" smtClean="0">
                <a:solidFill>
                  <a:srgbClr val="FF0000"/>
                </a:solidFill>
              </a:rPr>
              <a:t> de</a:t>
            </a:r>
            <a:r>
              <a:rPr lang="it-IT" dirty="0"/>
              <a:t> /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i="1" dirty="0" err="1" smtClean="0">
                <a:solidFill>
                  <a:srgbClr val="FF0000"/>
                </a:solidFill>
              </a:rPr>
              <a:t>plutôt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/ </a:t>
            </a:r>
            <a:r>
              <a:rPr lang="it-IT" b="1" i="1" dirty="0" err="1" smtClean="0">
                <a:solidFill>
                  <a:srgbClr val="FF0000"/>
                </a:solidFill>
              </a:rPr>
              <a:t>au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contraire</a:t>
            </a:r>
            <a:r>
              <a:rPr lang="it-IT" b="1" i="1" dirty="0" smtClean="0">
                <a:solidFill>
                  <a:srgbClr val="FF0000"/>
                </a:solidFill>
              </a:rPr>
              <a:t> de </a:t>
            </a:r>
            <a:r>
              <a:rPr lang="it-IT" dirty="0"/>
              <a:t>/ </a:t>
            </a:r>
            <a:r>
              <a:rPr lang="it-IT" b="1" i="1" dirty="0" err="1" smtClean="0">
                <a:solidFill>
                  <a:srgbClr val="FF0000"/>
                </a:solidFill>
              </a:rPr>
              <a:t>contrairement</a:t>
            </a:r>
            <a:r>
              <a:rPr lang="it-IT" b="1" i="1" dirty="0" smtClean="0">
                <a:solidFill>
                  <a:srgbClr val="FF0000"/>
                </a:solidFill>
              </a:rPr>
              <a:t> à </a:t>
            </a:r>
            <a:r>
              <a:rPr lang="it-IT" dirty="0"/>
              <a:t>/ </a:t>
            </a:r>
            <a:r>
              <a:rPr lang="it-IT" b="1" i="1" dirty="0">
                <a:solidFill>
                  <a:srgbClr val="FF0000"/>
                </a:solidFill>
              </a:rPr>
              <a:t>à </a:t>
            </a:r>
            <a:r>
              <a:rPr lang="it-IT" b="1" i="1" dirty="0" smtClean="0">
                <a:solidFill>
                  <a:srgbClr val="FF0000"/>
                </a:solidFill>
              </a:rPr>
              <a:t>l’</a:t>
            </a:r>
            <a:r>
              <a:rPr lang="it-IT" b="1" i="1" dirty="0" err="1" smtClean="0">
                <a:solidFill>
                  <a:srgbClr val="FF0000"/>
                </a:solidFill>
              </a:rPr>
              <a:t>opposé</a:t>
            </a:r>
            <a:r>
              <a:rPr lang="it-IT" b="1" i="1" dirty="0" smtClean="0">
                <a:solidFill>
                  <a:srgbClr val="FF0000"/>
                </a:solidFill>
              </a:rPr>
              <a:t> de </a:t>
            </a:r>
            <a:br>
              <a:rPr lang="it-IT" b="1" i="1" dirty="0" smtClean="0">
                <a:solidFill>
                  <a:srgbClr val="FF0000"/>
                </a:solidFill>
              </a:rPr>
            </a:br>
            <a:endParaRPr lang="it-IT" b="1" i="1" dirty="0"/>
          </a:p>
          <a:p>
            <a:pPr algn="ctr"/>
            <a:r>
              <a:rPr lang="it-IT" dirty="0" smtClean="0"/>
              <a:t>+ </a:t>
            </a:r>
            <a:r>
              <a:rPr lang="it-IT" b="1" dirty="0" smtClean="0"/>
              <a:t>sostantivo </a:t>
            </a:r>
            <a:r>
              <a:rPr lang="it-IT" dirty="0"/>
              <a:t>/</a:t>
            </a:r>
            <a:r>
              <a:rPr lang="it-IT" dirty="0" smtClean="0"/>
              <a:t> </a:t>
            </a:r>
            <a:r>
              <a:rPr lang="it-IT" b="1" dirty="0" smtClean="0"/>
              <a:t>infinito</a:t>
            </a:r>
          </a:p>
          <a:p>
            <a:pPr algn="ctr"/>
            <a:endParaRPr lang="it-IT" i="1" dirty="0"/>
          </a:p>
          <a:p>
            <a:pPr algn="ctr"/>
            <a:r>
              <a:rPr lang="it-IT" i="1" dirty="0" err="1" smtClean="0">
                <a:solidFill>
                  <a:srgbClr val="FF0000"/>
                </a:solidFill>
              </a:rPr>
              <a:t>Contrairement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aux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u="sng" dirty="0" err="1"/>
              <a:t>apparences</a:t>
            </a:r>
            <a:r>
              <a:rPr lang="it-IT" i="1" dirty="0"/>
              <a:t>, </a:t>
            </a:r>
            <a:r>
              <a:rPr lang="it-IT" i="1" dirty="0" err="1" smtClean="0"/>
              <a:t>cet</a:t>
            </a:r>
            <a:r>
              <a:rPr lang="it-IT" i="1" dirty="0" smtClean="0"/>
              <a:t> </a:t>
            </a:r>
            <a:r>
              <a:rPr lang="it-IT" i="1" dirty="0" err="1" smtClean="0"/>
              <a:t>hôtel</a:t>
            </a:r>
            <a:r>
              <a:rPr lang="it-IT" i="1" dirty="0" smtClean="0"/>
              <a:t> est </a:t>
            </a:r>
            <a:br>
              <a:rPr lang="it-IT" i="1" dirty="0" smtClean="0"/>
            </a:br>
            <a:r>
              <a:rPr lang="it-IT" i="1" dirty="0" err="1" smtClean="0"/>
              <a:t>très</a:t>
            </a:r>
            <a:r>
              <a:rPr lang="it-IT" i="1" dirty="0" smtClean="0"/>
              <a:t> </a:t>
            </a:r>
            <a:r>
              <a:rPr lang="it-IT" i="1" dirty="0" err="1" smtClean="0"/>
              <a:t>confortable</a:t>
            </a:r>
            <a:r>
              <a:rPr lang="it-IT" i="1" dirty="0" smtClean="0"/>
              <a:t>.</a:t>
            </a:r>
            <a:endParaRPr lang="it-IT" i="1" dirty="0" smtClean="0">
              <a:solidFill>
                <a:srgbClr val="FF0000"/>
              </a:solidFill>
            </a:endParaRPr>
          </a:p>
          <a:p>
            <a:pPr algn="ctr"/>
            <a:endParaRPr lang="it-IT" i="1" dirty="0">
              <a:solidFill>
                <a:srgbClr val="FF0000"/>
              </a:solidFill>
            </a:endParaRPr>
          </a:p>
          <a:p>
            <a:pPr algn="ctr"/>
            <a:r>
              <a:rPr lang="it-IT" i="1" dirty="0" err="1" smtClean="0">
                <a:solidFill>
                  <a:srgbClr val="FF0000"/>
                </a:solidFill>
              </a:rPr>
              <a:t>Loin</a:t>
            </a:r>
            <a:r>
              <a:rPr lang="it-IT" i="1" dirty="0" smtClean="0">
                <a:solidFill>
                  <a:srgbClr val="FF0000"/>
                </a:solidFill>
              </a:rPr>
              <a:t> de </a:t>
            </a:r>
            <a:r>
              <a:rPr lang="it-IT" i="1" dirty="0" smtClean="0"/>
              <a:t>m’</a:t>
            </a:r>
            <a:r>
              <a:rPr lang="it-IT" i="1" u="sng" dirty="0" err="1" smtClean="0"/>
              <a:t>effrayer</a:t>
            </a:r>
            <a:r>
              <a:rPr lang="it-IT" i="1" dirty="0" smtClean="0"/>
              <a:t>, </a:t>
            </a:r>
            <a:r>
              <a:rPr lang="it-IT" i="1" dirty="0" err="1" smtClean="0"/>
              <a:t>ces</a:t>
            </a:r>
            <a:r>
              <a:rPr lang="it-IT" i="1" dirty="0" smtClean="0"/>
              <a:t> </a:t>
            </a:r>
            <a:r>
              <a:rPr lang="it-IT" i="1" dirty="0" err="1" smtClean="0"/>
              <a:t>mots</a:t>
            </a:r>
            <a:r>
              <a:rPr lang="it-IT" i="1" dirty="0" smtClean="0"/>
              <a:t> m’</a:t>
            </a:r>
            <a:r>
              <a:rPr lang="it-IT" i="1" dirty="0" err="1" smtClean="0"/>
              <a:t>encouragent</a:t>
            </a:r>
            <a:r>
              <a:rPr lang="it-IT" i="1" dirty="0" smtClean="0"/>
              <a:t>.</a:t>
            </a:r>
          </a:p>
          <a:p>
            <a:pPr algn="ctr"/>
            <a:endParaRPr lang="it-IT" i="1" dirty="0" smtClean="0"/>
          </a:p>
          <a:p>
            <a:pPr algn="ctr"/>
            <a:endParaRPr lang="it-IT" i="1" dirty="0"/>
          </a:p>
          <a:p>
            <a:pPr algn="ctr"/>
            <a:endParaRPr lang="it-IT" i="1" dirty="0" smtClean="0"/>
          </a:p>
          <a:p>
            <a:pPr algn="ctr"/>
            <a:r>
              <a:rPr lang="it-IT" i="1" dirty="0" smtClean="0"/>
              <a:t/>
            </a:r>
            <a:br>
              <a:rPr lang="it-IT" i="1" dirty="0" smtClean="0"/>
            </a:b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6035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L’opposizione:</a:t>
            </a:r>
            <a:br>
              <a:rPr lang="it-IT" dirty="0" smtClean="0"/>
            </a:br>
            <a:r>
              <a:rPr lang="it-IT" dirty="0" smtClean="0"/>
              <a:t>congiunzioni di coordinazione e avverbi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4000"/>
            <a:ext cx="8096865" cy="4965290"/>
          </a:xfrm>
        </p:spPr>
        <p:txBody>
          <a:bodyPr/>
          <a:lstStyle/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mais</a:t>
            </a:r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b="1" i="1" dirty="0" err="1" smtClean="0">
                <a:solidFill>
                  <a:srgbClr val="FF0000"/>
                </a:solidFill>
              </a:rPr>
              <a:t>ou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i="1" dirty="0"/>
              <a:t>(</a:t>
            </a:r>
            <a:r>
              <a:rPr lang="it-IT" b="1" i="1" dirty="0" err="1">
                <a:solidFill>
                  <a:srgbClr val="FF0000"/>
                </a:solidFill>
              </a:rPr>
              <a:t>bien</a:t>
            </a:r>
            <a:r>
              <a:rPr lang="it-IT" i="1" dirty="0"/>
              <a:t>)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or</a:t>
            </a:r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b="1" i="1" dirty="0" err="1" smtClean="0">
                <a:solidFill>
                  <a:srgbClr val="FF0000"/>
                </a:solidFill>
              </a:rPr>
              <a:t>au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contraire</a:t>
            </a:r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à l’</a:t>
            </a:r>
            <a:r>
              <a:rPr lang="it-IT" b="1" i="1" dirty="0" err="1" smtClean="0">
                <a:solidFill>
                  <a:srgbClr val="FF0000"/>
                </a:solidFill>
              </a:rPr>
              <a:t>opposé</a:t>
            </a:r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à </a:t>
            </a:r>
            <a:r>
              <a:rPr lang="it-IT" b="1" i="1" dirty="0" err="1" smtClean="0">
                <a:solidFill>
                  <a:srgbClr val="FF0000"/>
                </a:solidFill>
              </a:rPr>
              <a:t>l’inverse</a:t>
            </a:r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b="1" i="1" dirty="0" err="1" smtClean="0">
                <a:solidFill>
                  <a:srgbClr val="FF0000"/>
                </a:solidFill>
              </a:rPr>
              <a:t>inversement</a:t>
            </a:r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par </a:t>
            </a:r>
            <a:r>
              <a:rPr lang="it-IT" b="1" i="1" dirty="0" err="1" smtClean="0">
                <a:solidFill>
                  <a:srgbClr val="FF0000"/>
                </a:solidFill>
              </a:rPr>
              <a:t>contre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en revanche</a:t>
            </a:r>
          </a:p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en </a:t>
            </a:r>
            <a:r>
              <a:rPr lang="it-IT" b="1" i="1" dirty="0" err="1" smtClean="0">
                <a:solidFill>
                  <a:srgbClr val="FF0000"/>
                </a:solidFill>
              </a:rPr>
              <a:t>fait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i="1" dirty="0" err="1" smtClean="0"/>
              <a:t>Les</a:t>
            </a:r>
            <a:r>
              <a:rPr lang="it-IT" i="1" dirty="0" smtClean="0"/>
              <a:t> </a:t>
            </a:r>
            <a:r>
              <a:rPr lang="it-IT" i="1" dirty="0" err="1" smtClean="0"/>
              <a:t>critiques</a:t>
            </a:r>
            <a:r>
              <a:rPr lang="it-IT" i="1" dirty="0" smtClean="0"/>
              <a:t> </a:t>
            </a:r>
            <a:r>
              <a:rPr lang="it-IT" i="1" dirty="0" err="1" smtClean="0"/>
              <a:t>ont</a:t>
            </a:r>
            <a:r>
              <a:rPr lang="it-IT" i="1" dirty="0" smtClean="0"/>
              <a:t> </a:t>
            </a:r>
            <a:r>
              <a:rPr lang="it-IT" i="1" dirty="0" err="1" smtClean="0"/>
              <a:t>désapprouvé</a:t>
            </a:r>
            <a:r>
              <a:rPr lang="it-IT" i="1" dirty="0" smtClean="0"/>
              <a:t> sa </a:t>
            </a:r>
            <a:r>
              <a:rPr lang="it-IT" i="1" dirty="0" err="1" smtClean="0"/>
              <a:t>dernière</a:t>
            </a:r>
            <a:r>
              <a:rPr lang="it-IT" i="1" dirty="0" smtClean="0"/>
              <a:t> pièce ;</a:t>
            </a:r>
            <a:br>
              <a:rPr lang="it-IT" i="1" dirty="0" smtClean="0"/>
            </a:br>
            <a:r>
              <a:rPr lang="it-IT" i="1" dirty="0" smtClean="0">
                <a:solidFill>
                  <a:srgbClr val="FF0000"/>
                </a:solidFill>
              </a:rPr>
              <a:t>en revanche </a:t>
            </a:r>
            <a:r>
              <a:rPr lang="it-IT" i="1" dirty="0" err="1" smtClean="0"/>
              <a:t>les</a:t>
            </a:r>
            <a:r>
              <a:rPr lang="it-IT" i="1" dirty="0" smtClean="0"/>
              <a:t> </a:t>
            </a:r>
            <a:r>
              <a:rPr lang="it-IT" i="1" dirty="0" err="1" smtClean="0"/>
              <a:t>spectateurs</a:t>
            </a:r>
            <a:r>
              <a:rPr lang="it-IT" i="1" dirty="0" smtClean="0"/>
              <a:t> l’</a:t>
            </a:r>
            <a:r>
              <a:rPr lang="it-IT" i="1" dirty="0" err="1" smtClean="0"/>
              <a:t>ont</a:t>
            </a:r>
            <a:r>
              <a:rPr lang="it-IT" i="1" dirty="0" smtClean="0"/>
              <a:t> </a:t>
            </a:r>
            <a:r>
              <a:rPr lang="it-IT" i="1" dirty="0" err="1" smtClean="0"/>
              <a:t>adorée</a:t>
            </a:r>
            <a:r>
              <a:rPr lang="it-IT" i="1" dirty="0" smtClean="0"/>
              <a:t>.</a:t>
            </a:r>
            <a:endParaRPr lang="it-IT" dirty="0"/>
          </a:p>
          <a:p>
            <a:pPr algn="ctr"/>
            <a:endParaRPr lang="it-IT" b="1" i="1" dirty="0">
              <a:solidFill>
                <a:srgbClr val="FF0000"/>
              </a:solidFill>
            </a:endParaRPr>
          </a:p>
          <a:p>
            <a:pPr algn="ctr"/>
            <a:endParaRPr lang="it-IT" b="1" i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213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Proposizioni concessive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78831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t-IT" b="1" dirty="0" smtClean="0"/>
              <a:t>congiunzione di subordinazione</a:t>
            </a:r>
            <a:r>
              <a:rPr lang="it-IT" dirty="0" smtClean="0"/>
              <a:t>:</a:t>
            </a:r>
            <a:endParaRPr lang="it-IT" b="1" i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bien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que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/ </a:t>
            </a:r>
            <a:r>
              <a:rPr lang="it-IT" b="1" i="1" dirty="0" err="1" smtClean="0">
                <a:solidFill>
                  <a:srgbClr val="FF0000"/>
                </a:solidFill>
              </a:rPr>
              <a:t>quoique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/ </a:t>
            </a:r>
            <a:r>
              <a:rPr lang="it-IT" b="1" i="1" dirty="0" err="1" smtClean="0">
                <a:solidFill>
                  <a:srgbClr val="FF0000"/>
                </a:solidFill>
              </a:rPr>
              <a:t>encore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/ </a:t>
            </a:r>
            <a:br>
              <a:rPr lang="it-IT" dirty="0" smtClean="0"/>
            </a:br>
            <a:r>
              <a:rPr lang="it-IT" i="1" dirty="0" smtClean="0"/>
              <a:t>(</a:t>
            </a:r>
            <a:r>
              <a:rPr lang="it-IT" b="1" i="1" dirty="0" err="1" smtClean="0">
                <a:solidFill>
                  <a:srgbClr val="FF0000"/>
                </a:solidFill>
              </a:rPr>
              <a:t>aus</a:t>
            </a:r>
            <a:r>
              <a:rPr lang="it-IT" i="1" dirty="0" smtClean="0"/>
              <a:t>)</a:t>
            </a:r>
            <a:r>
              <a:rPr lang="it-IT" b="1" i="1" dirty="0" smtClean="0">
                <a:solidFill>
                  <a:srgbClr val="FF0000"/>
                </a:solidFill>
              </a:rPr>
              <a:t>si…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dirty="0"/>
              <a:t> / </a:t>
            </a:r>
            <a:r>
              <a:rPr lang="it-IT" b="1" i="1" dirty="0" smtClean="0">
                <a:solidFill>
                  <a:srgbClr val="FF0000"/>
                </a:solidFill>
              </a:rPr>
              <a:t>pour…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/ </a:t>
            </a:r>
            <a:r>
              <a:rPr lang="it-IT" b="1" i="1" dirty="0" err="1" smtClean="0">
                <a:solidFill>
                  <a:srgbClr val="FF0000"/>
                </a:solidFill>
              </a:rPr>
              <a:t>quelque</a:t>
            </a:r>
            <a:r>
              <a:rPr lang="it-IT" i="1" dirty="0" smtClean="0"/>
              <a:t>(</a:t>
            </a:r>
            <a:r>
              <a:rPr lang="it-IT" b="1" i="1" dirty="0" smtClean="0">
                <a:solidFill>
                  <a:srgbClr val="FF0000"/>
                </a:solidFill>
              </a:rPr>
              <a:t>s</a:t>
            </a:r>
            <a:r>
              <a:rPr lang="it-IT" i="1" dirty="0"/>
              <a:t>)</a:t>
            </a:r>
            <a:r>
              <a:rPr lang="it-IT" b="1" i="1" dirty="0" smtClean="0">
                <a:solidFill>
                  <a:srgbClr val="FF0000"/>
                </a:solidFill>
              </a:rPr>
              <a:t>…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dirty="0" smtClean="0"/>
              <a:t> / </a:t>
            </a:r>
            <a:br>
              <a:rPr lang="it-IT" dirty="0" smtClean="0"/>
            </a:br>
            <a:r>
              <a:rPr lang="it-IT" b="1" i="1" dirty="0" err="1" smtClean="0">
                <a:solidFill>
                  <a:srgbClr val="FF0000"/>
                </a:solidFill>
              </a:rPr>
              <a:t>quoi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/ </a:t>
            </a:r>
            <a:r>
              <a:rPr lang="it-IT" b="1" i="1" dirty="0" err="1" smtClean="0">
                <a:solidFill>
                  <a:srgbClr val="FF0000"/>
                </a:solidFill>
              </a:rPr>
              <a:t>où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ecc.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+ </a:t>
            </a:r>
            <a:r>
              <a:rPr lang="it-IT" b="1" dirty="0" smtClean="0"/>
              <a:t>congiuntivo</a:t>
            </a:r>
            <a:endParaRPr lang="it-IT" b="1" dirty="0"/>
          </a:p>
          <a:p>
            <a:pPr algn="ctr"/>
            <a:endParaRPr lang="it-IT" i="1" dirty="0">
              <a:solidFill>
                <a:srgbClr val="FF0000"/>
              </a:solidFill>
            </a:endParaRPr>
          </a:p>
          <a:p>
            <a:pPr algn="ctr"/>
            <a:r>
              <a:rPr lang="it-IT" i="1" dirty="0" err="1" smtClean="0">
                <a:solidFill>
                  <a:srgbClr val="FF0000"/>
                </a:solidFill>
              </a:rPr>
              <a:t>Quoique</a:t>
            </a:r>
            <a:r>
              <a:rPr lang="it-IT" i="1" dirty="0" smtClean="0"/>
              <a:t> tu </a:t>
            </a:r>
            <a:r>
              <a:rPr lang="it-IT" i="1" u="sng" dirty="0" err="1" smtClean="0"/>
              <a:t>aies</a:t>
            </a:r>
            <a:r>
              <a:rPr lang="it-IT" i="1" dirty="0" smtClean="0"/>
              <a:t> </a:t>
            </a:r>
            <a:r>
              <a:rPr lang="it-IT" i="1" dirty="0" err="1" smtClean="0"/>
              <a:t>raison</a:t>
            </a:r>
            <a:r>
              <a:rPr lang="it-IT" i="1" dirty="0" smtClean="0"/>
              <a:t>, tu </a:t>
            </a:r>
            <a:r>
              <a:rPr lang="it-IT" i="1" dirty="0" err="1" smtClean="0"/>
              <a:t>aurais</a:t>
            </a:r>
            <a:r>
              <a:rPr lang="it-IT" i="1" dirty="0" smtClean="0"/>
              <a:t> </a:t>
            </a:r>
            <a:r>
              <a:rPr lang="it-IT" i="1" dirty="0" err="1" smtClean="0"/>
              <a:t>pu</a:t>
            </a:r>
            <a:r>
              <a:rPr lang="it-IT" i="1" dirty="0" smtClean="0"/>
              <a:t> </a:t>
            </a:r>
            <a:br>
              <a:rPr lang="it-IT" i="1" dirty="0" smtClean="0"/>
            </a:br>
            <a:r>
              <a:rPr lang="it-IT" i="1" dirty="0" err="1" smtClean="0"/>
              <a:t>être</a:t>
            </a:r>
            <a:r>
              <a:rPr lang="it-IT" i="1" dirty="0" smtClean="0"/>
              <a:t> </a:t>
            </a:r>
            <a:r>
              <a:rPr lang="it-IT" i="1" dirty="0" err="1" smtClean="0"/>
              <a:t>moins</a:t>
            </a:r>
            <a:r>
              <a:rPr lang="it-IT" i="1" dirty="0" smtClean="0"/>
              <a:t> </a:t>
            </a:r>
            <a:r>
              <a:rPr lang="it-IT" i="1" dirty="0" err="1" smtClean="0"/>
              <a:t>agressif</a:t>
            </a:r>
            <a:r>
              <a:rPr lang="it-IT" i="1" dirty="0" smtClean="0"/>
              <a:t>.</a:t>
            </a:r>
          </a:p>
          <a:p>
            <a:pPr algn="ctr"/>
            <a:endParaRPr lang="it-IT" i="1" dirty="0"/>
          </a:p>
          <a:p>
            <a:pPr algn="ctr"/>
            <a:r>
              <a:rPr lang="it-IT" i="1" dirty="0" smtClean="0"/>
              <a:t>Je n’</a:t>
            </a:r>
            <a:r>
              <a:rPr lang="it-IT" i="1" dirty="0" err="1" smtClean="0"/>
              <a:t>accepterai</a:t>
            </a:r>
            <a:r>
              <a:rPr lang="it-IT" i="1" dirty="0" smtClean="0"/>
              <a:t> plus </a:t>
            </a:r>
            <a:r>
              <a:rPr lang="it-IT" i="1" dirty="0" err="1" smtClean="0"/>
              <a:t>tes</a:t>
            </a:r>
            <a:r>
              <a:rPr lang="it-IT" i="1" dirty="0" smtClean="0"/>
              <a:t> </a:t>
            </a:r>
            <a:r>
              <a:rPr lang="it-IT" i="1" dirty="0" err="1" smtClean="0"/>
              <a:t>excuses</a:t>
            </a:r>
            <a:r>
              <a:rPr lang="it-IT" i="1" dirty="0" smtClean="0"/>
              <a:t>, </a:t>
            </a:r>
            <a:br>
              <a:rPr lang="it-IT" i="1" dirty="0" smtClean="0"/>
            </a:br>
            <a:r>
              <a:rPr lang="it-IT" i="1" dirty="0" smtClean="0">
                <a:solidFill>
                  <a:srgbClr val="FF0000"/>
                </a:solidFill>
              </a:rPr>
              <a:t>si </a:t>
            </a:r>
            <a:r>
              <a:rPr lang="it-IT" i="1" dirty="0" err="1" smtClean="0"/>
              <a:t>convaincantes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qu’</a:t>
            </a:r>
            <a:r>
              <a:rPr lang="it-IT" i="1" dirty="0" err="1" smtClean="0"/>
              <a:t>elles</a:t>
            </a:r>
            <a:r>
              <a:rPr lang="it-IT" i="1" dirty="0" smtClean="0"/>
              <a:t> </a:t>
            </a:r>
            <a:r>
              <a:rPr lang="it-IT" i="1" u="sng" dirty="0" err="1" smtClean="0"/>
              <a:t>soient</a:t>
            </a:r>
            <a:r>
              <a:rPr lang="it-IT" i="1" dirty="0" smtClean="0"/>
              <a:t>.</a:t>
            </a:r>
            <a:endParaRPr lang="it-IT" dirty="0" smtClean="0"/>
          </a:p>
          <a:p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38889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Proposizioni concessive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50256"/>
            <a:ext cx="8001000" cy="4744065"/>
          </a:xfrm>
        </p:spPr>
        <p:txBody>
          <a:bodyPr/>
          <a:lstStyle/>
          <a:p>
            <a:pPr algn="ctr"/>
            <a:r>
              <a:rPr lang="it-IT" b="1" dirty="0"/>
              <a:t>congiunzione di subordinazione</a:t>
            </a:r>
            <a:r>
              <a:rPr lang="it-IT" dirty="0"/>
              <a:t>:</a:t>
            </a:r>
            <a:endParaRPr lang="it-IT" b="1" i="1" dirty="0">
              <a:solidFill>
                <a:srgbClr val="FF0000"/>
              </a:solidFill>
            </a:endParaRPr>
          </a:p>
          <a:p>
            <a:pPr algn="ctr"/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r>
              <a:rPr lang="it-IT" b="1" i="1" dirty="0" err="1" smtClean="0">
                <a:solidFill>
                  <a:srgbClr val="FF0000"/>
                </a:solidFill>
              </a:rPr>
              <a:t>même</a:t>
            </a:r>
            <a:r>
              <a:rPr lang="it-IT" b="1" i="1" dirty="0" smtClean="0">
                <a:solidFill>
                  <a:srgbClr val="FF0000"/>
                </a:solidFill>
              </a:rPr>
              <a:t> si </a:t>
            </a:r>
            <a:r>
              <a:rPr lang="it-IT" dirty="0"/>
              <a:t>/</a:t>
            </a:r>
            <a:br>
              <a:rPr lang="it-IT" dirty="0"/>
            </a:br>
            <a:r>
              <a:rPr lang="it-IT" b="1" i="1" dirty="0" smtClean="0">
                <a:solidFill>
                  <a:srgbClr val="FF0000"/>
                </a:solidFill>
              </a:rPr>
              <a:t>tout </a:t>
            </a:r>
            <a:r>
              <a:rPr lang="it-IT" dirty="0" smtClean="0"/>
              <a:t>+ aggettivo </a:t>
            </a:r>
            <a:r>
              <a:rPr lang="it-IT" dirty="0"/>
              <a:t>o</a:t>
            </a:r>
            <a:r>
              <a:rPr lang="it-IT" dirty="0" smtClean="0"/>
              <a:t> avverbio + </a:t>
            </a:r>
            <a:r>
              <a:rPr lang="it-IT" b="1" i="1" dirty="0" err="1" smtClean="0">
                <a:solidFill>
                  <a:srgbClr val="FF0000"/>
                </a:solidFill>
              </a:rPr>
              <a:t>que</a:t>
            </a:r>
            <a:endParaRPr lang="it-IT" b="1" i="1" dirty="0">
              <a:solidFill>
                <a:srgbClr val="FF0000"/>
              </a:solidFill>
            </a:endParaRPr>
          </a:p>
          <a:p>
            <a:pPr algn="ctr"/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dirty="0" smtClean="0"/>
              <a:t>+ </a:t>
            </a:r>
            <a:r>
              <a:rPr lang="it-IT" b="1" dirty="0" smtClean="0"/>
              <a:t>indicativo</a:t>
            </a:r>
            <a:endParaRPr lang="it-IT" b="1" dirty="0"/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i="1" dirty="0" smtClean="0"/>
              <a:t>Elle a </a:t>
            </a:r>
            <a:r>
              <a:rPr lang="it-IT" i="1" dirty="0" err="1" smtClean="0"/>
              <a:t>accepté</a:t>
            </a:r>
            <a:r>
              <a:rPr lang="it-IT" i="1" dirty="0" smtClean="0"/>
              <a:t> de m’</a:t>
            </a:r>
            <a:r>
              <a:rPr lang="it-IT" i="1" dirty="0" err="1" smtClean="0"/>
              <a:t>accompagner</a:t>
            </a:r>
            <a:r>
              <a:rPr lang="it-IT" i="1" dirty="0" smtClean="0"/>
              <a:t> </a:t>
            </a:r>
            <a:r>
              <a:rPr lang="it-IT" i="1" dirty="0" err="1" smtClean="0"/>
              <a:t>au</a:t>
            </a:r>
            <a:r>
              <a:rPr lang="it-IT" i="1" dirty="0" smtClean="0"/>
              <a:t> </a:t>
            </a:r>
            <a:r>
              <a:rPr lang="it-IT" i="1" dirty="0" err="1" smtClean="0"/>
              <a:t>musée</a:t>
            </a:r>
            <a:r>
              <a:rPr lang="it-IT" i="1" dirty="0" smtClean="0"/>
              <a:t>,</a:t>
            </a:r>
            <a:br>
              <a:rPr lang="it-IT" i="1" dirty="0" smtClean="0"/>
            </a:br>
            <a:r>
              <a:rPr lang="it-IT" i="1" dirty="0" err="1" smtClean="0">
                <a:solidFill>
                  <a:srgbClr val="FF0000"/>
                </a:solidFill>
              </a:rPr>
              <a:t>même</a:t>
            </a:r>
            <a:r>
              <a:rPr lang="it-IT" i="1" dirty="0" smtClean="0">
                <a:solidFill>
                  <a:srgbClr val="FF0000"/>
                </a:solidFill>
              </a:rPr>
              <a:t> si </a:t>
            </a:r>
            <a:r>
              <a:rPr lang="it-IT" i="1" dirty="0" smtClean="0"/>
              <a:t>elle l’</a:t>
            </a:r>
            <a:r>
              <a:rPr lang="it-IT" i="1" u="sng" dirty="0" err="1" smtClean="0"/>
              <a:t>avait</a:t>
            </a:r>
            <a:r>
              <a:rPr lang="it-IT" i="1" dirty="0" smtClean="0"/>
              <a:t> </a:t>
            </a:r>
            <a:r>
              <a:rPr lang="it-IT" i="1" dirty="0" err="1" smtClean="0"/>
              <a:t>déjà</a:t>
            </a:r>
            <a:r>
              <a:rPr lang="it-IT" i="1" dirty="0" smtClean="0"/>
              <a:t> </a:t>
            </a:r>
            <a:r>
              <a:rPr lang="it-IT" i="1" u="sng" dirty="0" err="1" smtClean="0"/>
              <a:t>visité</a:t>
            </a:r>
            <a:r>
              <a:rPr lang="it-IT" i="1" dirty="0" smtClean="0"/>
              <a:t>.</a:t>
            </a:r>
            <a:br>
              <a:rPr lang="it-IT" i="1" dirty="0" smtClean="0"/>
            </a:br>
            <a:endParaRPr lang="it-IT" i="1" dirty="0"/>
          </a:p>
          <a:p>
            <a:pPr algn="ctr"/>
            <a:endParaRPr lang="it-IT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295" y="5031458"/>
            <a:ext cx="3465410" cy="155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2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Proposizioni concessive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50256"/>
            <a:ext cx="8001000" cy="4744065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r>
              <a:rPr lang="it-IT" b="1" dirty="0" smtClean="0"/>
              <a:t>congiunzione </a:t>
            </a:r>
            <a:r>
              <a:rPr lang="it-IT" b="1" dirty="0"/>
              <a:t>di subordinazione</a:t>
            </a:r>
            <a:r>
              <a:rPr lang="it-IT" dirty="0"/>
              <a:t>:</a:t>
            </a:r>
            <a:endParaRPr lang="it-IT" b="1" i="1" dirty="0">
              <a:solidFill>
                <a:srgbClr val="FF0000"/>
              </a:solidFill>
            </a:endParaRPr>
          </a:p>
          <a:p>
            <a:pPr algn="ctr"/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r>
              <a:rPr lang="it-IT" b="1" i="1" dirty="0" err="1" smtClean="0">
                <a:solidFill>
                  <a:srgbClr val="FF0000"/>
                </a:solidFill>
              </a:rPr>
              <a:t>quand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</a:t>
            </a:r>
            <a:r>
              <a:rPr lang="it-IT" b="1" i="1" dirty="0" err="1" smtClean="0">
                <a:solidFill>
                  <a:srgbClr val="FF0000"/>
                </a:solidFill>
              </a:rPr>
              <a:t>bien</a:t>
            </a:r>
            <a:r>
              <a:rPr lang="it-IT" dirty="0" smtClean="0"/>
              <a:t>) </a:t>
            </a:r>
            <a:r>
              <a:rPr lang="it-IT" b="1" i="1" dirty="0" err="1" smtClean="0">
                <a:solidFill>
                  <a:srgbClr val="FF0000"/>
                </a:solidFill>
              </a:rPr>
              <a:t>même</a:t>
            </a:r>
            <a:endParaRPr lang="it-IT" b="1" i="1" dirty="0">
              <a:solidFill>
                <a:srgbClr val="FF0000"/>
              </a:solidFill>
            </a:endParaRPr>
          </a:p>
          <a:p>
            <a:pPr algn="ctr"/>
            <a:endParaRPr lang="it-IT" b="1" i="1" dirty="0">
              <a:solidFill>
                <a:srgbClr val="FF0000"/>
              </a:solidFill>
            </a:endParaRPr>
          </a:p>
          <a:p>
            <a:pPr algn="ctr"/>
            <a:r>
              <a:rPr lang="it-IT" dirty="0" smtClean="0"/>
              <a:t>+ </a:t>
            </a:r>
            <a:r>
              <a:rPr lang="it-IT" b="1" dirty="0" smtClean="0"/>
              <a:t>condizionale</a:t>
            </a:r>
            <a:endParaRPr lang="it-IT" b="1" dirty="0"/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i="1" dirty="0" err="1" smtClean="0">
                <a:solidFill>
                  <a:srgbClr val="FF0000"/>
                </a:solidFill>
              </a:rPr>
              <a:t>Quand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bien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même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/>
              <a:t>tu me </a:t>
            </a:r>
            <a:r>
              <a:rPr lang="it-IT" i="1" u="sng" dirty="0" err="1" smtClean="0"/>
              <a:t>jurerais</a:t>
            </a:r>
            <a:r>
              <a:rPr lang="it-IT" i="1" dirty="0" smtClean="0"/>
              <a:t> </a:t>
            </a:r>
            <a:br>
              <a:rPr lang="it-IT" i="1" dirty="0" smtClean="0"/>
            </a:br>
            <a:r>
              <a:rPr lang="it-IT" i="1" dirty="0" err="1" smtClean="0"/>
              <a:t>que</a:t>
            </a:r>
            <a:r>
              <a:rPr lang="it-IT" i="1" dirty="0" smtClean="0"/>
              <a:t> c’est </a:t>
            </a:r>
            <a:r>
              <a:rPr lang="it-IT" i="1" dirty="0" err="1" smtClean="0"/>
              <a:t>vrai</a:t>
            </a:r>
            <a:r>
              <a:rPr lang="it-IT" i="1" dirty="0" smtClean="0"/>
              <a:t>, je ne te </a:t>
            </a:r>
            <a:r>
              <a:rPr lang="it-IT" i="1" dirty="0" err="1" smtClean="0"/>
              <a:t>croirais</a:t>
            </a:r>
            <a:r>
              <a:rPr lang="it-IT" i="1" dirty="0" smtClean="0"/>
              <a:t> </a:t>
            </a:r>
            <a:r>
              <a:rPr lang="it-IT" i="1" dirty="0" err="1" smtClean="0"/>
              <a:t>pas</a:t>
            </a:r>
            <a:r>
              <a:rPr lang="it-IT" i="1" dirty="0" smtClean="0"/>
              <a:t>.</a:t>
            </a:r>
            <a:endParaRPr lang="it-IT" i="1" dirty="0"/>
          </a:p>
          <a:p>
            <a:pPr algn="ctr"/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7431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Proposizioni concessive (4)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92942"/>
            <a:ext cx="9144000" cy="498249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t-IT" b="1" dirty="0" smtClean="0"/>
              <a:t>locuzione prepositiva</a:t>
            </a:r>
            <a:r>
              <a:rPr lang="it-IT" dirty="0" smtClean="0"/>
              <a:t>: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b="1" i="1" dirty="0" err="1" smtClean="0">
                <a:solidFill>
                  <a:srgbClr val="FF0000"/>
                </a:solidFill>
              </a:rPr>
              <a:t>malgré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/ </a:t>
            </a:r>
            <a:r>
              <a:rPr lang="it-IT" b="1" i="1" dirty="0" smtClean="0">
                <a:solidFill>
                  <a:srgbClr val="FF0000"/>
                </a:solidFill>
              </a:rPr>
              <a:t>en </a:t>
            </a:r>
            <a:r>
              <a:rPr lang="it-IT" b="1" i="1" dirty="0" err="1" smtClean="0">
                <a:solidFill>
                  <a:srgbClr val="FF0000"/>
                </a:solidFill>
              </a:rPr>
              <a:t>dépit</a:t>
            </a:r>
            <a:r>
              <a:rPr lang="it-IT" b="1" i="1" dirty="0" smtClean="0">
                <a:solidFill>
                  <a:srgbClr val="FF0000"/>
                </a:solidFill>
              </a:rPr>
              <a:t> de</a:t>
            </a:r>
            <a:r>
              <a:rPr lang="it-IT" b="1" i="1" dirty="0">
                <a:solidFill>
                  <a:srgbClr val="FF0000"/>
                </a:solidFill>
              </a:rPr>
              <a:t/>
            </a:r>
            <a:br>
              <a:rPr lang="it-IT" b="1" i="1" dirty="0">
                <a:solidFill>
                  <a:srgbClr val="FF0000"/>
                </a:solidFill>
              </a:rPr>
            </a:br>
            <a:endParaRPr lang="it-IT" b="1" i="1" dirty="0"/>
          </a:p>
          <a:p>
            <a:pPr algn="ctr"/>
            <a:r>
              <a:rPr lang="it-IT" dirty="0" smtClean="0"/>
              <a:t>+ </a:t>
            </a:r>
            <a:r>
              <a:rPr lang="it-IT" b="1" dirty="0" smtClean="0"/>
              <a:t>sostantivo </a:t>
            </a:r>
            <a:r>
              <a:rPr lang="it-IT" dirty="0"/>
              <a:t>/</a:t>
            </a:r>
            <a:r>
              <a:rPr lang="it-IT" dirty="0" smtClean="0"/>
              <a:t> </a:t>
            </a:r>
            <a:r>
              <a:rPr lang="it-IT" b="1" dirty="0" smtClean="0"/>
              <a:t>infinito</a:t>
            </a:r>
          </a:p>
          <a:p>
            <a:pPr algn="ctr"/>
            <a:endParaRPr lang="it-IT" i="1" dirty="0" smtClean="0">
              <a:solidFill>
                <a:srgbClr val="FF0000"/>
              </a:solidFill>
            </a:endParaRPr>
          </a:p>
          <a:p>
            <a:pPr algn="ctr"/>
            <a:endParaRPr lang="it-IT" i="1" dirty="0"/>
          </a:p>
          <a:p>
            <a:pPr algn="ctr"/>
            <a:r>
              <a:rPr lang="it-IT" i="1" dirty="0" err="1" smtClean="0"/>
              <a:t>Ils</a:t>
            </a:r>
            <a:r>
              <a:rPr lang="it-IT" i="1" dirty="0" smtClean="0"/>
              <a:t> </a:t>
            </a:r>
            <a:r>
              <a:rPr lang="it-IT" i="1" dirty="0" err="1" smtClean="0"/>
              <a:t>ont</a:t>
            </a:r>
            <a:r>
              <a:rPr lang="it-IT" i="1" dirty="0" smtClean="0"/>
              <a:t> </a:t>
            </a:r>
            <a:r>
              <a:rPr lang="it-IT" i="1" dirty="0" err="1" smtClean="0"/>
              <a:t>gagné</a:t>
            </a:r>
            <a:r>
              <a:rPr lang="it-IT" i="1" dirty="0" smtClean="0"/>
              <a:t>, </a:t>
            </a:r>
            <a:r>
              <a:rPr lang="it-IT" i="1" dirty="0" smtClean="0">
                <a:solidFill>
                  <a:srgbClr val="FF0000"/>
                </a:solidFill>
              </a:rPr>
              <a:t>en </a:t>
            </a:r>
            <a:r>
              <a:rPr lang="it-IT" i="1" dirty="0" err="1" smtClean="0">
                <a:solidFill>
                  <a:srgbClr val="FF0000"/>
                </a:solidFill>
              </a:rPr>
              <a:t>dépit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des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u="sng" dirty="0" err="1" smtClean="0"/>
              <a:t>pronostics</a:t>
            </a:r>
            <a:r>
              <a:rPr lang="it-IT" i="1" dirty="0" smtClean="0"/>
              <a:t>.</a:t>
            </a:r>
          </a:p>
          <a:p>
            <a:pPr algn="ctr"/>
            <a:endParaRPr lang="it-IT" i="1" dirty="0"/>
          </a:p>
          <a:p>
            <a:pPr algn="ctr"/>
            <a:endParaRPr lang="it-IT" i="1" dirty="0" smtClean="0"/>
          </a:p>
          <a:p>
            <a:pPr algn="ctr"/>
            <a:r>
              <a:rPr lang="it-IT" i="1" dirty="0" smtClean="0"/>
              <a:t/>
            </a:r>
            <a:br>
              <a:rPr lang="it-IT" i="1" dirty="0" smtClean="0"/>
            </a:br>
            <a:endParaRPr lang="it-IT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50" y="4674470"/>
            <a:ext cx="27813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74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3367</TotalTime>
  <Words>227</Words>
  <Application>Microsoft Office PowerPoint</Application>
  <PresentationFormat>Presentazione su schermo (4:3)</PresentationFormat>
  <Paragraphs>112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</vt:lpstr>
      <vt:lpstr>Verdana</vt:lpstr>
      <vt:lpstr>Presentazione vuota</vt:lpstr>
      <vt:lpstr>Presentazione standard di PowerPoint</vt:lpstr>
      <vt:lpstr>Definizioni</vt:lpstr>
      <vt:lpstr>Proposizioni avversative (1)</vt:lpstr>
      <vt:lpstr>Proposizioni avversative (2)</vt:lpstr>
      <vt:lpstr>L’opposizione: congiunzioni di coordinazione e avverbi</vt:lpstr>
      <vt:lpstr>Proposizioni concessive (1)</vt:lpstr>
      <vt:lpstr>Proposizioni concessive (2)</vt:lpstr>
      <vt:lpstr>Proposizioni concessive (3)</vt:lpstr>
      <vt:lpstr>Proposizioni concessive (4)</vt:lpstr>
      <vt:lpstr>La concessione:  congiunzioni coordinanti e avverbi</vt:lpstr>
      <vt:lpstr>La concessione: altre strutture</vt:lpstr>
    </vt:vector>
  </TitlesOfParts>
  <Company>il Matte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il Matte</dc:creator>
  <cp:lastModifiedBy>Utente Windows</cp:lastModifiedBy>
  <cp:revision>216</cp:revision>
  <dcterms:created xsi:type="dcterms:W3CDTF">2017-09-15T07:07:33Z</dcterms:created>
  <dcterms:modified xsi:type="dcterms:W3CDTF">2018-03-28T11:58:56Z</dcterms:modified>
</cp:coreProperties>
</file>